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268" r:id="rId4"/>
    <p:sldId id="262" r:id="rId5"/>
    <p:sldId id="266" r:id="rId6"/>
    <p:sldId id="257" r:id="rId7"/>
    <p:sldId id="281" r:id="rId8"/>
    <p:sldId id="265" r:id="rId9"/>
    <p:sldId id="271" r:id="rId10"/>
    <p:sldId id="264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8"/>
          </p14:sldIdLst>
        </p14:section>
        <p14:section name="Design, Impress, Work Together" id="{B9B51309-D148-4332-87C2-07BE32FBCA3B}">
          <p14:sldIdLst>
            <p14:sldId id="262"/>
            <p14:sldId id="266"/>
            <p14:sldId id="257"/>
            <p14:sldId id="281"/>
            <p14:sldId id="265"/>
            <p14:sldId id="271"/>
            <p14:sldId id="264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0230" autoAdjust="0"/>
  </p:normalViewPr>
  <p:slideViewPr>
    <p:cSldViewPr snapToGrid="0">
      <p:cViewPr varScale="1">
        <p:scale>
          <a:sx n="70" d="100"/>
          <a:sy n="70" d="100"/>
        </p:scale>
        <p:origin x="8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x-none" dirty="0"/>
              <a:t>La meta es empezar a leer como escritores y escribir como lectores a través de lecturas y composiciones formales guiadas.</a:t>
            </a:r>
          </a:p>
          <a:p>
            <a:r>
              <a:rPr lang="x-none" dirty="0"/>
              <a:t>También hay un enfoque en temas de gramática y uso de la lengua.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Se espera que los estudiantes lleguen a clase a tiempo, con las tareas completas, y que participen activamente usando el español en las actividades que el instructor les asigne. La falta a cualquiera de estas normas afectará la nota de participación. En algunas ocasiones la nota de participación tomará forma de prueba sorpresa. Las pruebas sorpresa no son recuperables.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err="1"/>
              <a:t>Senalados</a:t>
            </a:r>
            <a:r>
              <a:rPr lang="x-none" dirty="0"/>
              <a:t> en el silabo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Apagar</a:t>
            </a:r>
            <a:r>
              <a:rPr lang="en-US" dirty="0"/>
              <a:t> </a:t>
            </a:r>
            <a:r>
              <a:rPr lang="en-US" dirty="0" err="1"/>
              <a:t>electronicos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</a:t>
            </a:r>
            <a:r>
              <a:rPr lang="en-US" dirty="0" err="1"/>
              <a:t>puntos</a:t>
            </a:r>
            <a:r>
              <a:rPr lang="en-US" dirty="0"/>
              <a:t> de </a:t>
            </a:r>
            <a:r>
              <a:rPr lang="en-US" dirty="0" err="1"/>
              <a:t>participacion</a:t>
            </a:r>
            <a:endParaRPr lang="en-US" dirty="0"/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mayormente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participacion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lo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participar</a:t>
            </a:r>
            <a:r>
              <a:rPr lang="en-US" dirty="0"/>
              <a:t> entre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y </a:t>
            </a:r>
            <a:r>
              <a:rPr lang="en-US" dirty="0" err="1"/>
              <a:t>respondiendo</a:t>
            </a:r>
            <a:r>
              <a:rPr lang="en-US" dirty="0"/>
              <a:t> a la </a:t>
            </a:r>
            <a:r>
              <a:rPr lang="en-US" dirty="0" err="1"/>
              <a:t>clase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325" y="-1186132"/>
            <a:ext cx="10515600" cy="2387600"/>
          </a:xfrm>
        </p:spPr>
        <p:txBody>
          <a:bodyPr/>
          <a:lstStyle/>
          <a:p>
            <a:r>
              <a:rPr lang="en-US" dirty="0" err="1"/>
              <a:t>Bienvenidos</a:t>
            </a:r>
            <a:r>
              <a:rPr lang="en-US" dirty="0"/>
              <a:t> a </a:t>
            </a:r>
            <a:r>
              <a:rPr lang="en-US" dirty="0" err="1"/>
              <a:t>español</a:t>
            </a:r>
            <a:r>
              <a:rPr lang="en-US" dirty="0"/>
              <a:t> 114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3E9F4F-20BE-482C-994A-BD655B4AC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475D2C8-02B1-41A3-8CEA-F7E23BE3A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276350"/>
            <a:ext cx="8523288" cy="5527310"/>
          </a:xfrm>
          <a:prstGeom prst="rect">
            <a:avLst/>
          </a:prstGeom>
        </p:spPr>
      </p:pic>
      <p:pic>
        <p:nvPicPr>
          <p:cNvPr id="10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A9CBCE8-7FF2-4080-A912-60C87A2BC7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8" b="6927"/>
          <a:stretch/>
        </p:blipFill>
        <p:spPr>
          <a:xfrm>
            <a:off x="238125" y="76200"/>
            <a:ext cx="2458183" cy="14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51551"/>
            <a:ext cx="7744690" cy="4938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x-none" sz="2000" dirty="0"/>
              <a:t>Menciona una regla de la clase SPAN 114</a:t>
            </a:r>
          </a:p>
          <a:p>
            <a:pPr marL="1028700" lvl="1" indent="-342900">
              <a:buFont typeface="+mj-lt"/>
              <a:buAutoNum type="arabicPeriod"/>
            </a:pPr>
            <a:r>
              <a:rPr lang="x-none" sz="2000" dirty="0"/>
              <a:t>No electrónicos, se cordial, participa…</a:t>
            </a:r>
          </a:p>
          <a:p>
            <a:pPr marL="342900" indent="-342900">
              <a:buFont typeface="+mj-lt"/>
              <a:buAutoNum type="arabicPeriod"/>
            </a:pPr>
            <a:r>
              <a:rPr lang="x-none" sz="2000" dirty="0"/>
              <a:t>¿Cuándo se tiene que entregar la tarea y por dónde?</a:t>
            </a:r>
          </a:p>
          <a:p>
            <a:pPr marL="1028700" lvl="1" indent="-342900">
              <a:buFont typeface="+mj-lt"/>
              <a:buAutoNum type="arabicPeriod"/>
            </a:pPr>
            <a:r>
              <a:rPr lang="x-none" sz="2000"/>
              <a:t>Un día antes de la fecha de entrega por Blackboard.</a:t>
            </a:r>
            <a:endParaRPr lang="x-none" sz="2000">
              <a:cs typeface="Segoe UI"/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sz="2000"/>
              <a:t>¿Cómo se llama tu profesora de SPA114? </a:t>
            </a:r>
            <a:endParaRPr lang="x-none" sz="2000">
              <a:cs typeface="Segoe UI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x-none" sz="2000" dirty="0"/>
              <a:t>Meloddye Carpio Rios</a:t>
            </a:r>
          </a:p>
          <a:p>
            <a:pPr lvl="1" indent="0">
              <a:buNone/>
            </a:pP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48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43000"/>
            <a:ext cx="8229600" cy="1143000"/>
          </a:xfrm>
        </p:spPr>
        <p:txBody>
          <a:bodyPr/>
          <a:lstStyle/>
          <a:p>
            <a:r>
              <a:rPr lang="es-CO" cap="small" dirty="0"/>
              <a:t>El syllabus</a:t>
            </a:r>
            <a:endParaRPr lang="es-ES" cap="smal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0276" y="17003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Pensar críticamente</a:t>
            </a:r>
            <a:endParaRPr lang="es-E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0276" y="3884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Comprender</a:t>
            </a:r>
            <a:endParaRPr lang="es-E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50276" y="27994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Expresar ideas</a:t>
            </a:r>
            <a:endParaRPr lang="es-E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50276" y="5326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… en español…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2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58241"/>
            <a:ext cx="7772400" cy="1470025"/>
          </a:xfrm>
        </p:spPr>
        <p:txBody>
          <a:bodyPr/>
          <a:lstStyle/>
          <a:p>
            <a:r>
              <a:rPr lang="en-US" dirty="0"/>
              <a:t>REPASO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808" y="3081566"/>
            <a:ext cx="6934200" cy="17526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tesis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 el “se dice”</a:t>
            </a:r>
          </a:p>
          <a:p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cap="small" dirty="0">
                <a:solidFill>
                  <a:schemeClr val="accent6">
                    <a:lumMod val="50000"/>
                  </a:schemeClr>
                </a:solidFill>
              </a:rPr>
              <a:t>Cap</a:t>
            </a:r>
            <a:r>
              <a:rPr lang="es-ES_tradnl" sz="2400" cap="small" dirty="0" err="1">
                <a:solidFill>
                  <a:schemeClr val="accent6">
                    <a:lumMod val="50000"/>
                  </a:schemeClr>
                </a:solidFill>
              </a:rPr>
              <a:t>ítulo</a:t>
            </a:r>
            <a:r>
              <a:rPr lang="es-ES_tradnl" sz="2400" cap="small" dirty="0">
                <a:solidFill>
                  <a:schemeClr val="accent6">
                    <a:lumMod val="50000"/>
                  </a:schemeClr>
                </a:solidFill>
              </a:rPr>
              <a:t> 1. Enfoque de redacción 1: páginas 13 -17</a:t>
            </a:r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23808" y="483416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rgbClr val="D2472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-la </a:t>
            </a:r>
            <a:r>
              <a:rPr lang="en-US" dirty="0" err="1">
                <a:solidFill>
                  <a:schemeClr val="tx1"/>
                </a:solidFill>
              </a:rPr>
              <a:t>tesis</a:t>
            </a:r>
            <a:r>
              <a:rPr lang="en-US" dirty="0">
                <a:solidFill>
                  <a:schemeClr val="tx1"/>
                </a:solidFill>
              </a:rPr>
              <a:t>, el </a:t>
            </a:r>
            <a:r>
              <a:rPr lang="en-US" dirty="0" err="1">
                <a:solidFill>
                  <a:schemeClr val="tx1"/>
                </a:solidFill>
              </a:rPr>
              <a:t>resumen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revisión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ortografía</a:t>
            </a:r>
            <a:r>
              <a:rPr lang="en-US" dirty="0">
                <a:solidFill>
                  <a:schemeClr val="tx1"/>
                </a:solidFill>
              </a:rPr>
              <a:t>, la </a:t>
            </a:r>
            <a:r>
              <a:rPr lang="en-US" dirty="0" err="1">
                <a:solidFill>
                  <a:schemeClr val="tx1"/>
                </a:solidFill>
              </a:rPr>
              <a:t>consulta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fuentes</a:t>
            </a:r>
            <a:r>
              <a:rPr lang="en-US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2641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33" y="4800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</a:rPr>
              <a:t>¿QUÉ ES UNA TESIS?</a:t>
            </a:r>
            <a:br>
              <a:rPr lang="es-ES_tradnl" sz="4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948690"/>
            <a:ext cx="8229600" cy="1844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¿Qué tres características definen una buena tesis?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¿Dónde va la tesis?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Esta una tesis</a:t>
            </a:r>
            <a:r>
              <a:rPr lang="es-ES_tradnl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0333" y="2695302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“Aunque el gobierno mexicano declara que el español será la lengua oficial de EEUU ya que la inmigración latina a EEUU ha aumentado un 20% en los últimos años, los norteamericanos no están de acuerdo.”</a:t>
            </a:r>
          </a:p>
        </p:txBody>
      </p:sp>
    </p:spTree>
    <p:extLst>
      <p:ext uri="{BB962C8B-B14F-4D97-AF65-F5344CB8AC3E}">
        <p14:creationId xmlns:p14="http://schemas.microsoft.com/office/powerpoint/2010/main" val="195444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Vamos a presentarnos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00200"/>
            <a:ext cx="9198165" cy="439890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x-none" sz="4000"/>
              <a:t>¿Cómo te llamas?</a:t>
            </a:r>
          </a:p>
          <a:p>
            <a:r>
              <a:rPr lang="x-none" sz="4000" dirty="0"/>
              <a:t>¿De qué país es el español que entiendes y hablas?</a:t>
            </a:r>
          </a:p>
          <a:p>
            <a:r>
              <a:rPr lang="x-none" sz="4000">
                <a:latin typeface="Calibri"/>
              </a:rPr>
              <a:t>¿</a:t>
            </a:r>
            <a:r>
              <a:rPr lang="x-none" sz="4000">
                <a:solidFill>
                  <a:srgbClr val="7F7F7F"/>
                </a:solidFill>
                <a:latin typeface="Calibri"/>
              </a:rPr>
              <a:t>A qué país hispanohablante te gustaría viajar y por qué? </a:t>
            </a:r>
          </a:p>
          <a:p>
            <a:r>
              <a:rPr lang="x-none" sz="4000">
                <a:solidFill>
                  <a:srgbClr val="7F7F7F"/>
                </a:solidFill>
                <a:latin typeface="Calibri"/>
              </a:rPr>
              <a:t>¿Cuál es tu palabra favorita en español?</a:t>
            </a:r>
          </a:p>
          <a:p>
            <a:endParaRPr lang="x-none" sz="4000" dirty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9ACF1E5-D9CC-45E1-AFD9-32428132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504825"/>
            <a:ext cx="2743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Sílabo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82" y="1626228"/>
            <a:ext cx="11755582" cy="5231771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 b="1" dirty="0"/>
              <a:t>El curso de español 114 está dirigido a estudiantes que: </a:t>
            </a:r>
          </a:p>
          <a:p>
            <a:pPr marL="971550" lvl="1" indent="-285750"/>
            <a:r>
              <a:rPr lang="x-none" sz="2400" dirty="0"/>
              <a:t>poseen un conocimiento oral del español </a:t>
            </a:r>
          </a:p>
          <a:p>
            <a:pPr marL="971550" lvl="1" indent="-285750"/>
            <a:r>
              <a:rPr lang="x-none" sz="2400" dirty="0"/>
              <a:t>necesitan ampliar y mejorar sus estrategias de </a:t>
            </a:r>
            <a:r>
              <a:rPr lang="x-none" sz="2400" b="1" dirty="0"/>
              <a:t>lectura</a:t>
            </a:r>
            <a:r>
              <a:rPr lang="x-none" sz="2400" dirty="0"/>
              <a:t> y de </a:t>
            </a:r>
            <a:r>
              <a:rPr lang="x-none" sz="2400" b="1" dirty="0"/>
              <a:t>redacción</a:t>
            </a:r>
            <a:r>
              <a:rPr lang="x-none" sz="2400" dirty="0"/>
              <a:t> usando un registro formal. </a:t>
            </a:r>
          </a:p>
          <a:p>
            <a:pPr lvl="1" indent="0" algn="r">
              <a:buNone/>
            </a:pPr>
            <a:r>
              <a:rPr lang="x-none" sz="2400" dirty="0"/>
              <a:t>					</a:t>
            </a:r>
            <a:r>
              <a:rPr lang="en-US" sz="2400" b="1" i="1" dirty="0"/>
              <a:t>In order to register for SPAN 114, you should (a) have </a:t>
            </a:r>
          </a:p>
          <a:p>
            <a:pPr lvl="1" indent="0" algn="r">
              <a:buNone/>
            </a:pPr>
            <a:r>
              <a:rPr lang="en-US" sz="2400" b="1" i="1" dirty="0"/>
              <a:t>completed SPAN 113 at UIC, or (b) take the placement test</a:t>
            </a:r>
          </a:p>
          <a:p>
            <a:pPr lvl="1" indent="0" algn="r">
              <a:buNone/>
            </a:pPr>
            <a:r>
              <a:rPr lang="en-US" sz="2400" b="1" i="1" dirty="0"/>
              <a:t> and receive a score that places you in SPAN 114. </a:t>
            </a:r>
            <a:r>
              <a:rPr lang="en-US" b="1" i="1" dirty="0"/>
              <a:t>.</a:t>
            </a:r>
            <a:endParaRPr lang="x-none" b="1" i="1" dirty="0"/>
          </a:p>
          <a:p>
            <a:pPr lvl="1" indent="0" algn="ctr">
              <a:buNone/>
            </a:pPr>
            <a:r>
              <a:rPr lang="x-none" dirty="0"/>
              <a:t>			</a:t>
            </a:r>
            <a:r>
              <a:rPr lang="x-none" sz="2400" dirty="0"/>
              <a:t>	</a:t>
            </a:r>
            <a:r>
              <a:rPr lang="x-none" sz="2400" b="1" dirty="0"/>
              <a:t>							</a:t>
            </a:r>
            <a:r>
              <a:rPr lang="x-none" sz="2400" b="1" dirty="0">
                <a:solidFill>
                  <a:srgbClr val="FF0000"/>
                </a:solidFill>
              </a:rPr>
              <a:t>Libro de texto</a:t>
            </a:r>
          </a:p>
          <a:p>
            <a:pPr lvl="1" indent="0" algn="r">
              <a:buNone/>
            </a:pPr>
            <a:r>
              <a:rPr lang="x-none" sz="2400" dirty="0" err="1"/>
              <a:t>Potowski</a:t>
            </a:r>
            <a:r>
              <a:rPr lang="x-none" sz="2400" dirty="0"/>
              <a:t>, Conversaciones escritas, 2a edición</a:t>
            </a:r>
          </a:p>
          <a:p>
            <a:pPr lvl="1" indent="0" algn="r">
              <a:buNone/>
            </a:pPr>
            <a:r>
              <a:rPr lang="x-none" sz="2400" dirty="0"/>
              <a:t>						      	             Disponible en la librería de UIC.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07" r="17258" b="10476"/>
          <a:stretch/>
        </p:blipFill>
        <p:spPr>
          <a:xfrm>
            <a:off x="604434" y="3146848"/>
            <a:ext cx="3794629" cy="26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ASISTENCIA Y PARTICIPACIÓN DIARIA</a:t>
            </a:r>
            <a:endParaRPr lang="x-none" dirty="0"/>
          </a:p>
        </p:txBody>
      </p:sp>
      <p:sp>
        <p:nvSpPr>
          <p:cNvPr id="4" name="Rectangle 3"/>
          <p:cNvSpPr/>
          <p:nvPr/>
        </p:nvSpPr>
        <p:spPr>
          <a:xfrm>
            <a:off x="4562750" y="1449399"/>
            <a:ext cx="679105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PARTICIPACIÓN DIARIA:</a:t>
            </a:r>
            <a:endParaRPr lang="x-none" dirty="0"/>
          </a:p>
          <a:p>
            <a:r>
              <a:rPr lang="en-US" b="1" dirty="0"/>
              <a:t>2 </a:t>
            </a:r>
            <a:r>
              <a:rPr lang="en-US" b="1" dirty="0" err="1"/>
              <a:t>puntos</a:t>
            </a:r>
            <a:r>
              <a:rPr lang="en-US" b="1" dirty="0"/>
              <a:t> de </a:t>
            </a:r>
            <a:r>
              <a:rPr lang="en-US" b="1" dirty="0" err="1"/>
              <a:t>participación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día</a:t>
            </a:r>
            <a:r>
              <a:rPr lang="en-US" b="1" dirty="0"/>
              <a:t>*</a:t>
            </a:r>
          </a:p>
          <a:p>
            <a:endParaRPr lang="x-none" dirty="0"/>
          </a:p>
          <a:p>
            <a:r>
              <a:rPr lang="en-US" sz="1600" dirty="0">
                <a:solidFill>
                  <a:srgbClr val="FF0000"/>
                </a:solidFill>
              </a:rPr>
              <a:t>2 POINTS </a:t>
            </a:r>
            <a:r>
              <a:rPr lang="en-US" sz="1600" dirty="0"/>
              <a:t>All of the following: arrives on time, attends entire class period, has textbook (and printed any extra material), is prepared for class, </a:t>
            </a:r>
            <a:r>
              <a:rPr lang="en-US" sz="1600" dirty="0">
                <a:solidFill>
                  <a:srgbClr val="FF0000"/>
                </a:solidFill>
              </a:rPr>
              <a:t>PARTICIPATES</a:t>
            </a:r>
            <a:r>
              <a:rPr lang="en-US" sz="1600" dirty="0"/>
              <a:t>, speaks Spanish in class, works well with others.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1 POINT </a:t>
            </a:r>
            <a:r>
              <a:rPr lang="en-US" sz="1600" dirty="0"/>
              <a:t>Any one of the following: arrives late, leaves early, does not have textbook (or did not print necessary extra material), </a:t>
            </a:r>
            <a:r>
              <a:rPr lang="en-US" sz="1600" dirty="0">
                <a:solidFill>
                  <a:srgbClr val="FF0000"/>
                </a:solidFill>
              </a:rPr>
              <a:t>does not participate </a:t>
            </a:r>
            <a:r>
              <a:rPr lang="en-US" sz="1600" dirty="0"/>
              <a:t>in activities as instructed, speaks mostly English in class, does not work with others.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0 POINTS </a:t>
            </a:r>
            <a:r>
              <a:rPr lang="en-US" sz="1600" dirty="0"/>
              <a:t>More than one of anything listed in the 1 point description and/or any one of the following: is absent or disruptive (does homework for other classes, checks cell phone, sleeps, etc.).</a:t>
            </a:r>
            <a:endParaRPr lang="x-none" sz="1600" dirty="0"/>
          </a:p>
          <a:p>
            <a:r>
              <a:rPr lang="en-US" sz="1600" dirty="0"/>
              <a:t> </a:t>
            </a:r>
            <a:endParaRPr lang="x-none" sz="1600" dirty="0"/>
          </a:p>
          <a:p>
            <a:r>
              <a:rPr lang="en-US" sz="1600" dirty="0"/>
              <a:t>*I will raise or lower grades if I feel your self-evaluation is inaccurate.</a:t>
            </a:r>
            <a:endParaRPr lang="x-none" sz="1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48" y="2208501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Faltas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x-none" dirty="0"/>
              <a:t>Se le permitirán al estudiante hasta un máximo de </a:t>
            </a:r>
            <a:r>
              <a:rPr lang="x-none" dirty="0">
                <a:solidFill>
                  <a:srgbClr val="FF0000"/>
                </a:solidFill>
              </a:rPr>
              <a:t>tres (3) faltas </a:t>
            </a:r>
            <a:r>
              <a:rPr lang="x-none" dirty="0"/>
              <a:t>durante el transcurso del semestre. A partir de </a:t>
            </a:r>
            <a:r>
              <a:rPr lang="x-none" dirty="0">
                <a:solidFill>
                  <a:srgbClr val="FF0000"/>
                </a:solidFill>
              </a:rPr>
              <a:t>la cuarta falta, </a:t>
            </a:r>
            <a:r>
              <a:rPr lang="x-none" dirty="0"/>
              <a:t>cada falta </a:t>
            </a:r>
            <a:r>
              <a:rPr lang="x-none" dirty="0">
                <a:solidFill>
                  <a:srgbClr val="FF0000"/>
                </a:solidFill>
              </a:rPr>
              <a:t>bajará</a:t>
            </a:r>
            <a:r>
              <a:rPr lang="x-none" dirty="0"/>
              <a:t> la nota de asistencia y participación un </a:t>
            </a:r>
            <a:r>
              <a:rPr lang="x-none" dirty="0">
                <a:solidFill>
                  <a:srgbClr val="FF0000"/>
                </a:solidFill>
              </a:rPr>
              <a:t>20%</a:t>
            </a:r>
            <a:r>
              <a:rPr lang="x-none" dirty="0"/>
              <a:t> sin excepción. Los estudiantes serán responsables de cualquier información y/o tarea dada en clase durante su ausencia. </a:t>
            </a:r>
          </a:p>
          <a:p>
            <a:r>
              <a:rPr lang="x-none" dirty="0">
                <a:solidFill>
                  <a:srgbClr val="FF0000"/>
                </a:solidFill>
              </a:rPr>
              <a:t>Llegar tarde a clase implica que vas “acumulando” una falta entera</a:t>
            </a:r>
            <a:r>
              <a:rPr lang="x-none" dirty="0"/>
              <a:t>. Por ejemplo, si llegas 20 minutos tarde dos veces, y 10 minutos tarde otro día, son 50 minutos perdidos y ya cuenta como una falta. Cada 10 minutos es un punto, al tener 50 minutos es una falta.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948" y="2213619"/>
            <a:ext cx="3354916" cy="24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51551"/>
            <a:ext cx="10679348" cy="493885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x-none" sz="2000" dirty="0"/>
              <a:t>¿Cómo se llama el libro de la clase?</a:t>
            </a:r>
          </a:p>
          <a:p>
            <a:pPr marL="1028700" lvl="1" indent="-342900">
              <a:buFont typeface="+mj-lt"/>
              <a:buAutoNum type="arabicPeriod"/>
            </a:pPr>
            <a:r>
              <a:rPr lang="x-none" sz="2000" dirty="0"/>
              <a:t>Conversaciones escritas</a:t>
            </a:r>
          </a:p>
          <a:p>
            <a:pPr marL="342900" indent="-342900">
              <a:buFont typeface="+mj-lt"/>
              <a:buAutoNum type="arabicPeriod"/>
            </a:pPr>
            <a:r>
              <a:rPr lang="x-none" sz="2000" dirty="0"/>
              <a:t>¿Dónde consigues una copia del libro?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librería</a:t>
            </a:r>
            <a:r>
              <a:rPr lang="en-US" sz="2000" dirty="0"/>
              <a:t> de UIC o </a:t>
            </a:r>
            <a:r>
              <a:rPr lang="en-US" sz="2000" dirty="0" err="1"/>
              <a:t>puedes</a:t>
            </a:r>
            <a:r>
              <a:rPr lang="en-US" sz="2000" dirty="0"/>
              <a:t> </a:t>
            </a:r>
            <a:r>
              <a:rPr lang="en-US" sz="2000" dirty="0" err="1"/>
              <a:t>comprar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copia</a:t>
            </a:r>
            <a:r>
              <a:rPr lang="en-US" sz="2000" dirty="0"/>
              <a:t> </a:t>
            </a:r>
            <a:r>
              <a:rPr lang="en-US" sz="2000" dirty="0" err="1"/>
              <a:t>electrónica</a:t>
            </a:r>
            <a:endParaRPr lang="x-none" sz="2000" dirty="0"/>
          </a:p>
          <a:p>
            <a:pPr marL="342900" indent="-342900">
              <a:buFont typeface="+mj-lt"/>
              <a:buAutoNum type="arabicPeriod"/>
            </a:pPr>
            <a:r>
              <a:rPr lang="x-none" sz="2000" dirty="0"/>
              <a:t>¿Cuántos puntos puedes tener de participación diaria?</a:t>
            </a:r>
          </a:p>
          <a:p>
            <a:pPr marL="1028700" lvl="1" indent="-342900">
              <a:buFont typeface="+mj-lt"/>
              <a:buAutoNum type="arabicPeriod"/>
            </a:pPr>
            <a:r>
              <a:rPr lang="x-none" sz="2000" dirty="0"/>
              <a:t>2 puntos máximo</a:t>
            </a:r>
          </a:p>
          <a:p>
            <a:pPr marL="342900" indent="-342900">
              <a:buFont typeface="+mj-lt"/>
              <a:buAutoNum type="arabicPeriod"/>
            </a:pPr>
            <a:r>
              <a:rPr lang="x-none" sz="2000" dirty="0"/>
              <a:t>¿Cuántas faltas puedes tener sin perder puntos de participación ?</a:t>
            </a:r>
          </a:p>
          <a:p>
            <a:pPr marL="1028700" lvl="1" indent="-342900">
              <a:buFont typeface="+mj-lt"/>
              <a:buAutoNum type="arabicPeriod"/>
            </a:pPr>
            <a:r>
              <a:rPr lang="x-none" sz="2000" dirty="0"/>
              <a:t>3 faltas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79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Tareas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1701230"/>
            <a:ext cx="5914417" cy="4478482"/>
          </a:xfrm>
        </p:spPr>
        <p:txBody>
          <a:bodyPr>
            <a:noAutofit/>
          </a:bodyPr>
          <a:lstStyle/>
          <a:p>
            <a:r>
              <a:rPr lang="x-none" sz="1800" b="1" dirty="0">
                <a:solidFill>
                  <a:schemeClr val="accent6"/>
                </a:solidFill>
              </a:rPr>
              <a:t>BLACKBOARD (20%) </a:t>
            </a:r>
          </a:p>
          <a:p>
            <a:r>
              <a:rPr lang="x-none" sz="1800" dirty="0"/>
              <a:t>Habrá actividades cada semana en </a:t>
            </a:r>
            <a:r>
              <a:rPr lang="x-none" sz="1800" dirty="0" err="1"/>
              <a:t>Blackboard</a:t>
            </a:r>
            <a:r>
              <a:rPr lang="x-none" sz="1800" dirty="0"/>
              <a:t>. También habrá tareas que completar de una clase para otra. </a:t>
            </a:r>
          </a:p>
          <a:p>
            <a:pPr algn="ctr"/>
            <a:r>
              <a:rPr lang="x-none" sz="1800" b="1" dirty="0">
                <a:solidFill>
                  <a:schemeClr val="accent6"/>
                </a:solidFill>
              </a:rPr>
              <a:t>Las tareas de </a:t>
            </a:r>
            <a:r>
              <a:rPr lang="x-none" sz="1800" b="1" dirty="0" err="1">
                <a:solidFill>
                  <a:schemeClr val="accent6"/>
                </a:solidFill>
              </a:rPr>
              <a:t>Blackboard</a:t>
            </a:r>
            <a:r>
              <a:rPr lang="x-none" sz="1800" b="1" dirty="0">
                <a:solidFill>
                  <a:schemeClr val="accent6"/>
                </a:solidFill>
              </a:rPr>
              <a:t> se terminarán para las 11:59 pm </a:t>
            </a:r>
            <a:r>
              <a:rPr lang="x-none" sz="1800" b="1" i="1" dirty="0">
                <a:solidFill>
                  <a:schemeClr val="accent6"/>
                </a:solidFill>
              </a:rPr>
              <a:t>de la noche anterior </a:t>
            </a:r>
            <a:r>
              <a:rPr lang="x-none" sz="1800" b="1" dirty="0">
                <a:solidFill>
                  <a:schemeClr val="accent6"/>
                </a:solidFill>
              </a:rPr>
              <a:t>	</a:t>
            </a:r>
          </a:p>
          <a:p>
            <a:r>
              <a:rPr lang="x-none" sz="1800" dirty="0"/>
              <a:t>Si el alumno falta a clase, </a:t>
            </a:r>
            <a:r>
              <a:rPr lang="x-none" sz="1800" i="1" dirty="0"/>
              <a:t>tiene la responsabilidad de averiguar si hay tarea </a:t>
            </a:r>
            <a:r>
              <a:rPr lang="x-none" sz="1800" dirty="0"/>
              <a:t>para la clase siguiente preguntando a un compañero. </a:t>
            </a:r>
          </a:p>
          <a:p>
            <a:pPr algn="ctr"/>
            <a:r>
              <a:rPr lang="en-US" sz="1800" b="1" dirty="0">
                <a:solidFill>
                  <a:schemeClr val="accent6"/>
                </a:solidFill>
              </a:rPr>
              <a:t>Las </a:t>
            </a:r>
            <a:r>
              <a:rPr lang="en-US" sz="1800" b="1" dirty="0" err="1">
                <a:solidFill>
                  <a:schemeClr val="accent6"/>
                </a:solidFill>
              </a:rPr>
              <a:t>tareas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</a:rPr>
              <a:t>están</a:t>
            </a:r>
            <a:r>
              <a:rPr lang="en-US" sz="1800" b="1" dirty="0">
                <a:solidFill>
                  <a:schemeClr val="accent6"/>
                </a:solidFill>
              </a:rPr>
              <a:t> en el plan de </a:t>
            </a:r>
            <a:r>
              <a:rPr lang="en-US" sz="1800" b="1" dirty="0" err="1">
                <a:solidFill>
                  <a:schemeClr val="accent6"/>
                </a:solidFill>
              </a:rPr>
              <a:t>curso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20093870">
            <a:off x="7861507" y="5715832"/>
            <a:ext cx="1586782" cy="599795"/>
          </a:xfrm>
          <a:prstGeom prst="rightArrow">
            <a:avLst>
              <a:gd name="adj1" fmla="val 57347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375" t="15987" r="18362" b="9557"/>
          <a:stretch/>
        </p:blipFill>
        <p:spPr>
          <a:xfrm>
            <a:off x="5979117" y="1497725"/>
            <a:ext cx="6092687" cy="39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Pruebas</a:t>
            </a:r>
            <a:r>
              <a:rPr lang="en-US" dirty="0"/>
              <a:t>, </a:t>
            </a:r>
            <a:r>
              <a:rPr lang="en-US" dirty="0" err="1"/>
              <a:t>Composición</a:t>
            </a:r>
            <a:r>
              <a:rPr lang="en-US" dirty="0"/>
              <a:t> y Cartas</a:t>
            </a:r>
            <a:endParaRPr lang="x-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86" t="36225" r="29541" b="24118"/>
          <a:stretch/>
        </p:blipFill>
        <p:spPr>
          <a:xfrm>
            <a:off x="191719" y="1698282"/>
            <a:ext cx="7365570" cy="31948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85160" y="3169920"/>
            <a:ext cx="259080" cy="121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233" t="37284" r="25194" b="44437"/>
          <a:stretch/>
        </p:blipFill>
        <p:spPr>
          <a:xfrm>
            <a:off x="527261" y="4333151"/>
            <a:ext cx="8482884" cy="1913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9072" t="20194" r="30798" b="61562"/>
          <a:stretch/>
        </p:blipFill>
        <p:spPr>
          <a:xfrm>
            <a:off x="321466" y="2451369"/>
            <a:ext cx="7365570" cy="1881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8719" t="20291" r="28425" b="22393"/>
          <a:stretch/>
        </p:blipFill>
        <p:spPr>
          <a:xfrm>
            <a:off x="7738163" y="2098042"/>
            <a:ext cx="4241260" cy="31906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3696819">
            <a:off x="6790233" y="3415065"/>
            <a:ext cx="3047621" cy="37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ight Arrow 7"/>
          <p:cNvSpPr/>
          <p:nvPr/>
        </p:nvSpPr>
        <p:spPr>
          <a:xfrm rot="19977184">
            <a:off x="7837590" y="2849812"/>
            <a:ext cx="2232398" cy="403560"/>
          </a:xfrm>
          <a:prstGeom prst="rightArrow">
            <a:avLst/>
          </a:prstGeom>
          <a:solidFill>
            <a:srgbClr val="DD4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ight Arrow 10"/>
          <p:cNvSpPr/>
          <p:nvPr/>
        </p:nvSpPr>
        <p:spPr>
          <a:xfrm rot="19977184">
            <a:off x="7836460" y="4261646"/>
            <a:ext cx="2191805" cy="2914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024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MÁS INFORMACIÓN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1478038"/>
            <a:ext cx="4167753" cy="5121544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rgbClr val="7030A0"/>
                </a:solidFill>
              </a:rPr>
              <a:t>REGLAS DE CLASE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No </a:t>
            </a:r>
            <a:r>
              <a:rPr lang="en-US" sz="1700" dirty="0" err="1"/>
              <a:t>electrónicos</a:t>
            </a:r>
            <a:r>
              <a:rPr lang="en-US" sz="1700" dirty="0"/>
              <a:t>: </a:t>
            </a:r>
            <a:r>
              <a:rPr lang="en-US" sz="1700" dirty="0" err="1"/>
              <a:t>celulares</a:t>
            </a:r>
            <a:r>
              <a:rPr lang="en-US" sz="1700" dirty="0"/>
              <a:t>, </a:t>
            </a:r>
            <a:r>
              <a:rPr lang="en-US" sz="1700" dirty="0" err="1"/>
              <a:t>computadoras</a:t>
            </a:r>
            <a:r>
              <a:rPr lang="en-US" sz="1700" dirty="0"/>
              <a:t>, , etc.</a:t>
            </a:r>
            <a:r>
              <a:rPr lang="x-none" sz="1700" dirty="0"/>
              <a:t> **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Escríbanme</a:t>
            </a:r>
            <a:r>
              <a:rPr lang="en-US" sz="1700" dirty="0"/>
              <a:t> emails de </a:t>
            </a:r>
            <a:r>
              <a:rPr lang="en-US" sz="1700" dirty="0" err="1"/>
              <a:t>manera</a:t>
            </a:r>
            <a:r>
              <a:rPr lang="en-US" sz="1700" dirty="0"/>
              <a:t> cordial.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Participación</a:t>
            </a:r>
            <a:r>
              <a:rPr lang="en-US" sz="1700" dirty="0"/>
              <a:t> </a:t>
            </a:r>
            <a:r>
              <a:rPr lang="en-US" sz="1700" dirty="0" err="1"/>
              <a:t>es</a:t>
            </a:r>
            <a:r>
              <a:rPr lang="en-US" sz="1700" dirty="0"/>
              <a:t> clave.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Se </a:t>
            </a:r>
            <a:r>
              <a:rPr lang="en-US" sz="1700" dirty="0" err="1"/>
              <a:t>respetuoso</a:t>
            </a:r>
            <a:r>
              <a:rPr lang="en-US" sz="1700" dirty="0"/>
              <a:t> y </a:t>
            </a:r>
            <a:r>
              <a:rPr lang="en-US" sz="1700" dirty="0" err="1"/>
              <a:t>tolerante</a:t>
            </a:r>
            <a:r>
              <a:rPr lang="en-US" sz="1700" dirty="0"/>
              <a:t>.</a:t>
            </a:r>
          </a:p>
          <a:p>
            <a:r>
              <a:rPr lang="en-US" sz="1200" dirty="0"/>
              <a:t>*</a:t>
            </a:r>
            <a:r>
              <a:rPr lang="x-none" sz="1200" dirty="0"/>
              <a:t>*Está permitido el uso de libros de soporte digital siempre y cuando sean mínimo del tamaño de un iPad mini. No se permitirá usar teléfonos móviles como soporte para utilizar el libro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47281" y="1478038"/>
            <a:ext cx="45893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Total</a:t>
            </a:r>
          </a:p>
          <a:p>
            <a:endParaRPr lang="x-none" dirty="0"/>
          </a:p>
          <a:p>
            <a:pPr marL="342900" indent="-342900">
              <a:buAutoNum type="alphaLcParenR"/>
            </a:pP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Pruebas (4) = 30% 	</a:t>
            </a:r>
          </a:p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b) Composición = 20%</a:t>
            </a:r>
          </a:p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c)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artas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esquemas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= 15%</a:t>
            </a:r>
          </a:p>
          <a:p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c) </a:t>
            </a:r>
            <a:r>
              <a:rPr lang="x-none" dirty="0" err="1">
                <a:solidFill>
                  <a:schemeClr val="bg1">
                    <a:lumMod val="50000"/>
                  </a:schemeClr>
                </a:solidFill>
              </a:rPr>
              <a:t>Blackboard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 y otras tareas = 20% 	</a:t>
            </a:r>
          </a:p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d) Asistencia y participación = 15%</a:t>
            </a:r>
            <a:r>
              <a:rPr lang="x-none" dirty="0"/>
              <a:t>	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535"/>
          <a:stretch/>
        </p:blipFill>
        <p:spPr>
          <a:xfrm>
            <a:off x="4986632" y="1835067"/>
            <a:ext cx="2247900" cy="29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3726</TotalTime>
  <Words>805</Words>
  <Application>Microsoft Macintosh PowerPoint</Application>
  <PresentationFormat>Widescreen</PresentationFormat>
  <Paragraphs>97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WelcomeDoc</vt:lpstr>
      <vt:lpstr>Bienvenidos a español 114</vt:lpstr>
      <vt:lpstr>Vamos a presentarnos</vt:lpstr>
      <vt:lpstr>Sílabo</vt:lpstr>
      <vt:lpstr>ASISTENCIA Y PARTICIPACIÓN DIARIA</vt:lpstr>
      <vt:lpstr>Faltas</vt:lpstr>
      <vt:lpstr>Preguntas</vt:lpstr>
      <vt:lpstr>Tareas</vt:lpstr>
      <vt:lpstr>Pruebas, Composición y Cartas</vt:lpstr>
      <vt:lpstr>MÁS INFORMACIÓN</vt:lpstr>
      <vt:lpstr>Preguntas</vt:lpstr>
      <vt:lpstr>El syllabus</vt:lpstr>
      <vt:lpstr>REPASO</vt:lpstr>
      <vt:lpstr>¿QUÉ ES UNA TESIS?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español 102</dc:title>
  <dc:creator>Meloddye c</dc:creator>
  <cp:keywords/>
  <cp:lastModifiedBy>Meloddye Carpio Rios</cp:lastModifiedBy>
  <cp:revision>77</cp:revision>
  <dcterms:created xsi:type="dcterms:W3CDTF">2015-08-23T23:38:49Z</dcterms:created>
  <dcterms:modified xsi:type="dcterms:W3CDTF">2018-08-22T15:34:49Z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