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3" r:id="rId3"/>
    <p:sldId id="259" r:id="rId4"/>
    <p:sldId id="274" r:id="rId5"/>
    <p:sldId id="263" r:id="rId6"/>
    <p:sldId id="275" r:id="rId7"/>
    <p:sldId id="260" r:id="rId8"/>
    <p:sldId id="261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85605" autoAdjust="0"/>
  </p:normalViewPr>
  <p:slideViewPr>
    <p:cSldViewPr snapToGrid="0">
      <p:cViewPr varScale="1">
        <p:scale>
          <a:sx n="75" d="100"/>
          <a:sy n="75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EDF9-3D79-45DA-8367-2F63551C4C7D}" type="datetimeFigureOut">
              <a:rPr lang="en-US" smtClean="0"/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CBF5-17B8-4387-88A6-ABF9F8C64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073" y="4759399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La </a:t>
            </a:r>
            <a:r>
              <a:rPr lang="en-US" sz="5400" dirty="0" err="1">
                <a:solidFill>
                  <a:srgbClr val="FFFFFF"/>
                </a:solidFill>
              </a:rPr>
              <a:t>poesía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2">
                    <a:lumMod val="90000"/>
                  </a:schemeClr>
                </a:solidFill>
              </a:rPr>
              <a:t>La poesía medieval española y poesía prehispánica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246CCA4-F339-2F4C-ADF6-556AB0A3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64" y="1011250"/>
            <a:ext cx="4605803" cy="2834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7BA-19BE-9B4F-9D10-36DC9340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75" y="1045848"/>
            <a:ext cx="4329918" cy="28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845F-A205-D640-8E2F-4DA530BD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Comprensión de lectura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3CD10-5BD3-4246-8804-DEC31266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¿Por qué se despide el Cid de su familia?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¿Qué pasa con las hijas del Cid?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¿Por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crees</a:t>
            </a:r>
            <a:r>
              <a:rPr lang="en-US" dirty="0"/>
              <a:t> que </a:t>
            </a:r>
            <a:r>
              <a:rPr lang="en-US" dirty="0" err="1"/>
              <a:t>llora</a:t>
            </a:r>
            <a:r>
              <a:rPr lang="en-US" dirty="0"/>
              <a:t> la </a:t>
            </a:r>
            <a:r>
              <a:rPr lang="en-US" dirty="0" err="1"/>
              <a:t>madre</a:t>
            </a:r>
            <a:r>
              <a:rPr lang="en-US" dirty="0"/>
              <a:t> de </a:t>
            </a:r>
            <a:r>
              <a:rPr lang="en-US" dirty="0" err="1"/>
              <a:t>Nezahualcóyotl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¿Qué le pide N</a:t>
            </a:r>
            <a:r>
              <a:rPr lang="en-US" dirty="0" err="1"/>
              <a:t>ezahualcóyotl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madre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48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56" y="3734959"/>
            <a:ext cx="4441041" cy="2760098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2">
                    <a:lumMod val="90000"/>
                  </a:schemeClr>
                </a:solidFill>
              </a:rPr>
              <a:t>La poesía medieval española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825067" y="801865"/>
            <a:ext cx="5571591" cy="5683601"/>
          </a:xfrm>
        </p:spPr>
        <p:txBody>
          <a:bodyPr anchor="ctr">
            <a:normAutofit/>
          </a:bodyPr>
          <a:lstStyle/>
          <a:p>
            <a:r>
              <a:rPr lang="en-US" b="1" cap="all" dirty="0"/>
              <a:t>TEOCENTRISMO: </a:t>
            </a:r>
            <a:r>
              <a:rPr lang="en-US" dirty="0"/>
              <a:t> 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corriente</a:t>
            </a:r>
            <a:r>
              <a:rPr lang="en-US" dirty="0"/>
              <a:t> de </a:t>
            </a:r>
            <a:r>
              <a:rPr lang="en-US" dirty="0" err="1"/>
              <a:t>pensamiento</a:t>
            </a:r>
            <a:r>
              <a:rPr lang="en-US" dirty="0"/>
              <a:t> que </a:t>
            </a:r>
            <a:r>
              <a:rPr lang="en-US" dirty="0" err="1"/>
              <a:t>supone</a:t>
            </a:r>
            <a:r>
              <a:rPr lang="en-US" dirty="0"/>
              <a:t> que Dios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centro</a:t>
            </a:r>
            <a:r>
              <a:rPr lang="en-US" dirty="0"/>
              <a:t> del </a:t>
            </a:r>
            <a:r>
              <a:rPr lang="en-US" dirty="0" err="1"/>
              <a:t>universo</a:t>
            </a:r>
            <a:r>
              <a:rPr lang="en-US" dirty="0"/>
              <a:t> y lo </a:t>
            </a:r>
            <a:r>
              <a:rPr lang="en-US" dirty="0" err="1"/>
              <a:t>rige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, </a:t>
            </a:r>
            <a:r>
              <a:rPr lang="en-US" dirty="0" err="1"/>
              <a:t>incluso</a:t>
            </a:r>
            <a:r>
              <a:rPr lang="en-US" dirty="0"/>
              <a:t> las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.</a:t>
            </a:r>
            <a:endParaRPr lang="en-US" b="1" cap="all" dirty="0"/>
          </a:p>
          <a:p>
            <a:r>
              <a:rPr lang="en-US" b="1" cap="all" dirty="0"/>
              <a:t>MESTER DE CLERECÍA</a:t>
            </a:r>
          </a:p>
          <a:p>
            <a:pPr lvl="1"/>
            <a:r>
              <a:rPr lang="en-US" b="1" cap="all" dirty="0"/>
              <a:t>POEMAS </a:t>
            </a:r>
            <a:r>
              <a:rPr lang="en-US" b="1" cap="all" dirty="0" err="1"/>
              <a:t>DIDáCTICOS</a:t>
            </a:r>
            <a:endParaRPr lang="en-US" b="1" cap="all" dirty="0"/>
          </a:p>
          <a:p>
            <a:pPr lvl="2"/>
            <a:r>
              <a:rPr lang="en-US" b="1" i="1" cap="all" dirty="0"/>
              <a:t>MILAGROS DE NUESTRA SEŃORA,</a:t>
            </a:r>
            <a:r>
              <a:rPr lang="en-US" b="1" cap="all" dirty="0"/>
              <a:t> GONZALO DE BERCEO</a:t>
            </a:r>
            <a:endParaRPr lang="en-US" b="1" i="1" cap="all" dirty="0"/>
          </a:p>
          <a:p>
            <a:r>
              <a:rPr lang="en-US" b="1" cap="all" dirty="0"/>
              <a:t>MESTER DE JUGLARÍA</a:t>
            </a:r>
          </a:p>
          <a:p>
            <a:pPr lvl="1"/>
            <a:r>
              <a:rPr lang="en-US" b="1" cap="all" dirty="0"/>
              <a:t>POEMAS </a:t>
            </a:r>
            <a:r>
              <a:rPr lang="en-US" b="1" cap="all" dirty="0" err="1"/>
              <a:t>éPICOS</a:t>
            </a:r>
            <a:r>
              <a:rPr lang="en-US" b="1" cap="all" dirty="0"/>
              <a:t>: </a:t>
            </a:r>
            <a:r>
              <a:rPr lang="en-US" b="1" cap="all" dirty="0" err="1"/>
              <a:t>Cantares</a:t>
            </a:r>
            <a:r>
              <a:rPr lang="en-US" b="1" cap="all" dirty="0"/>
              <a:t> de </a:t>
            </a:r>
            <a:r>
              <a:rPr lang="en-US" b="1" cap="all" dirty="0" err="1"/>
              <a:t>gesta</a:t>
            </a:r>
            <a:endParaRPr lang="en-US" b="1" cap="all" dirty="0"/>
          </a:p>
          <a:p>
            <a:pPr lvl="2"/>
            <a:r>
              <a:rPr lang="en-US" b="1" i="1" cap="all" dirty="0"/>
              <a:t>CANTAR DE MÍO CID, </a:t>
            </a:r>
            <a:r>
              <a:rPr lang="en-US" b="1" cap="all" dirty="0" err="1"/>
              <a:t>Anónimo</a:t>
            </a:r>
            <a:endParaRPr lang="en-US" b="1" i="1" cap="all" dirty="0"/>
          </a:p>
          <a:p>
            <a:pPr marL="457200" lvl="1" indent="0">
              <a:buNone/>
            </a:pPr>
            <a:endParaRPr lang="en-US" b="1" cap="al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86AE96-E689-AF4D-AE6B-57D7066CA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93" y="475399"/>
            <a:ext cx="2810934" cy="35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D07D-9C14-A940-8B44-F03D923C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31" y="6529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cap="all" dirty="0" err="1"/>
              <a:t>Menester</a:t>
            </a:r>
            <a:r>
              <a:rPr lang="en-US" b="1" cap="all" dirty="0"/>
              <a:t> de </a:t>
            </a:r>
            <a:r>
              <a:rPr lang="en-US" b="1" cap="all" dirty="0" err="1"/>
              <a:t>juglaría</a:t>
            </a:r>
            <a:br>
              <a:rPr lang="en-US" b="1" cap="all" dirty="0"/>
            </a:br>
            <a:r>
              <a:rPr lang="en-US" b="1" cap="all" dirty="0"/>
              <a:t>CANTARES DE GESTA: HÉROES Y GUERREROS </a:t>
            </a:r>
            <a:br>
              <a:rPr lang="en-US" dirty="0"/>
            </a:b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2D51-99D6-4B40-B33A-34BEE7CB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358"/>
            <a:ext cx="1093046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España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reinos</a:t>
            </a:r>
            <a:r>
              <a:rPr lang="en-US" dirty="0"/>
              <a:t> </a:t>
            </a:r>
            <a:r>
              <a:rPr lang="en-US" dirty="0" err="1"/>
              <a:t>cristianos</a:t>
            </a:r>
            <a:r>
              <a:rPr lang="en-US" dirty="0"/>
              <a:t> del </a:t>
            </a:r>
            <a:r>
              <a:rPr lang="en-US" dirty="0" err="1"/>
              <a:t>siglo</a:t>
            </a:r>
            <a:r>
              <a:rPr lang="en-US" dirty="0"/>
              <a:t> XII, las </a:t>
            </a:r>
            <a:r>
              <a:rPr lang="en-US" dirty="0" err="1"/>
              <a:t>cualidades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apreciadas</a:t>
            </a:r>
            <a:r>
              <a:rPr lang="en-US" dirty="0"/>
              <a:t> de un hombre </a:t>
            </a:r>
            <a:r>
              <a:rPr lang="en-US" dirty="0" err="1"/>
              <a:t>eran</a:t>
            </a:r>
            <a:r>
              <a:rPr lang="en-US" dirty="0"/>
              <a:t> el valor </a:t>
            </a:r>
            <a:r>
              <a:rPr lang="en-US" dirty="0" err="1"/>
              <a:t>físico</a:t>
            </a:r>
            <a:r>
              <a:rPr lang="en-US" dirty="0"/>
              <a:t> y la </a:t>
            </a:r>
            <a:r>
              <a:rPr lang="en-US" dirty="0" err="1"/>
              <a:t>capacidad</a:t>
            </a:r>
            <a:r>
              <a:rPr lang="en-US" dirty="0"/>
              <a:t> para </a:t>
            </a:r>
            <a:r>
              <a:rPr lang="en-US" dirty="0" err="1"/>
              <a:t>organizar</a:t>
            </a:r>
            <a:r>
              <a:rPr lang="en-US" dirty="0"/>
              <a:t> un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guerrero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resistencia</a:t>
            </a:r>
            <a:r>
              <a:rPr lang="en-US" dirty="0"/>
              <a:t> o </a:t>
            </a:r>
            <a:r>
              <a:rPr lang="en-US" dirty="0" err="1"/>
              <a:t>una</a:t>
            </a:r>
            <a:r>
              <a:rPr lang="en-US" dirty="0"/>
              <a:t> ciudad </a:t>
            </a:r>
            <a:r>
              <a:rPr lang="en-US" dirty="0" err="1"/>
              <a:t>conquistada</a:t>
            </a:r>
            <a:r>
              <a:rPr lang="en-US" dirty="0"/>
              <a:t>. </a:t>
            </a:r>
          </a:p>
          <a:p>
            <a:r>
              <a:rPr lang="en-US" dirty="0"/>
              <a:t>La </a:t>
            </a:r>
            <a:r>
              <a:rPr lang="en-US" dirty="0" err="1"/>
              <a:t>lealtad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jefes y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compañeros</a:t>
            </a:r>
            <a:r>
              <a:rPr lang="en-US" dirty="0"/>
              <a:t> de </a:t>
            </a:r>
            <a:r>
              <a:rPr lang="en-US" dirty="0" err="1"/>
              <a:t>lucha</a:t>
            </a:r>
            <a:r>
              <a:rPr lang="en-US" dirty="0"/>
              <a:t>, la </a:t>
            </a:r>
            <a:r>
              <a:rPr lang="en-US" dirty="0" err="1"/>
              <a:t>protección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débiles</a:t>
            </a:r>
            <a:r>
              <a:rPr lang="en-US" dirty="0"/>
              <a:t> - </a:t>
            </a:r>
            <a:r>
              <a:rPr lang="en-US" dirty="0" err="1"/>
              <a:t>mujeres</a:t>
            </a:r>
            <a:r>
              <a:rPr lang="en-US" dirty="0"/>
              <a:t>, </a:t>
            </a:r>
            <a:r>
              <a:rPr lang="en-US" dirty="0" err="1"/>
              <a:t>niños</a:t>
            </a:r>
            <a:r>
              <a:rPr lang="en-US" dirty="0"/>
              <a:t> y </a:t>
            </a:r>
            <a:r>
              <a:rPr lang="en-US" dirty="0" err="1"/>
              <a:t>ancianos</a:t>
            </a:r>
            <a:r>
              <a:rPr lang="en-US" dirty="0"/>
              <a:t>- y el </a:t>
            </a:r>
            <a:r>
              <a:rPr lang="en-US" dirty="0" err="1"/>
              <a:t>respeto</a:t>
            </a:r>
            <a:r>
              <a:rPr lang="en-US" dirty="0"/>
              <a:t> y </a:t>
            </a:r>
            <a:r>
              <a:rPr lang="en-US" dirty="0" err="1"/>
              <a:t>devoción</a:t>
            </a:r>
            <a:r>
              <a:rPr lang="en-US" dirty="0"/>
              <a:t> a la </a:t>
            </a:r>
            <a:r>
              <a:rPr lang="en-US" dirty="0" err="1"/>
              <a:t>fe</a:t>
            </a:r>
            <a:r>
              <a:rPr lang="en-US" dirty="0"/>
              <a:t> </a:t>
            </a:r>
            <a:r>
              <a:rPr lang="en-US" dirty="0" err="1"/>
              <a:t>cristiana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condiciones</a:t>
            </a:r>
            <a:r>
              <a:rPr lang="en-US" dirty="0"/>
              <a:t> </a:t>
            </a:r>
            <a:r>
              <a:rPr lang="en-US" dirty="0" err="1"/>
              <a:t>ineludibles</a:t>
            </a:r>
            <a:r>
              <a:rPr lang="en-US" dirty="0"/>
              <a:t> que </a:t>
            </a:r>
            <a:r>
              <a:rPr lang="en-US" dirty="0" err="1"/>
              <a:t>debían</a:t>
            </a:r>
            <a:r>
              <a:rPr lang="en-US" dirty="0"/>
              <a:t> </a:t>
            </a:r>
            <a:r>
              <a:rPr lang="en-US" dirty="0" err="1"/>
              <a:t>ponerse</a:t>
            </a:r>
            <a:r>
              <a:rPr lang="en-US" dirty="0"/>
              <a:t> de </a:t>
            </a:r>
            <a:r>
              <a:rPr lang="en-US" dirty="0" err="1"/>
              <a:t>manifiesto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hombre que </a:t>
            </a:r>
            <a:r>
              <a:rPr lang="en-US" dirty="0" err="1"/>
              <a:t>aspirase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cabeza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comunidad</a:t>
            </a:r>
            <a:r>
              <a:rPr lang="en-US" dirty="0"/>
              <a:t>. </a:t>
            </a:r>
          </a:p>
          <a:p>
            <a:r>
              <a:rPr lang="en-US" dirty="0"/>
              <a:t>La </a:t>
            </a:r>
            <a:r>
              <a:rPr lang="en-US" dirty="0" err="1"/>
              <a:t>respuesta</a:t>
            </a:r>
            <a:r>
              <a:rPr lang="en-US" dirty="0"/>
              <a:t> que la </a:t>
            </a:r>
            <a:r>
              <a:rPr lang="en-US" dirty="0" err="1"/>
              <a:t>literatura</a:t>
            </a:r>
            <a:r>
              <a:rPr lang="en-US" dirty="0"/>
              <a:t> </a:t>
            </a:r>
            <a:r>
              <a:rPr lang="en-US" dirty="0" err="1"/>
              <a:t>daría</a:t>
            </a:r>
            <a:r>
              <a:rPr lang="en-US" dirty="0"/>
              <a:t> a las </a:t>
            </a:r>
            <a:r>
              <a:rPr lang="en-US" dirty="0" err="1"/>
              <a:t>exigencias</a:t>
            </a:r>
            <a:r>
              <a:rPr lang="en-US" dirty="0"/>
              <a:t> </a:t>
            </a:r>
            <a:r>
              <a:rPr lang="en-US" dirty="0" err="1"/>
              <a:t>mencionadas</a:t>
            </a:r>
            <a:r>
              <a:rPr lang="en-US" dirty="0"/>
              <a:t>,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 </a:t>
            </a:r>
            <a:r>
              <a:rPr lang="en-US" i="1" dirty="0" err="1"/>
              <a:t>poemas</a:t>
            </a:r>
            <a:r>
              <a:rPr lang="en-US" i="1" dirty="0"/>
              <a:t> </a:t>
            </a:r>
            <a:r>
              <a:rPr lang="en-US" i="1" dirty="0" err="1"/>
              <a:t>épicos</a:t>
            </a:r>
            <a:r>
              <a:rPr lang="en-US" i="1" dirty="0"/>
              <a:t> </a:t>
            </a:r>
            <a:r>
              <a:rPr lang="en-US" dirty="0"/>
              <a:t>o </a:t>
            </a:r>
            <a:r>
              <a:rPr lang="en-US" i="1" dirty="0" err="1"/>
              <a:t>cantares</a:t>
            </a:r>
            <a:r>
              <a:rPr lang="en-US" i="1" dirty="0"/>
              <a:t> de </a:t>
            </a:r>
            <a:r>
              <a:rPr lang="en-US" i="1" dirty="0" err="1"/>
              <a:t>gesta</a:t>
            </a:r>
            <a:r>
              <a:rPr lang="en-US" i="1" dirty="0"/>
              <a:t>. </a:t>
            </a:r>
            <a:r>
              <a:rPr lang="en-US" dirty="0" err="1"/>
              <a:t>Aunque</a:t>
            </a:r>
            <a:r>
              <a:rPr lang="en-US" dirty="0"/>
              <a:t> se </a:t>
            </a:r>
            <a:r>
              <a:rPr lang="en-US" dirty="0" err="1"/>
              <a:t>tiene</a:t>
            </a:r>
            <a:r>
              <a:rPr lang="en-US" dirty="0"/>
              <a:t> la </a:t>
            </a:r>
            <a:r>
              <a:rPr lang="en-US" dirty="0" err="1"/>
              <a:t>certeza</a:t>
            </a:r>
            <a:r>
              <a:rPr lang="en-US" dirty="0"/>
              <a:t> de que se </a:t>
            </a:r>
            <a:r>
              <a:rPr lang="en-US" dirty="0" err="1"/>
              <a:t>escribieron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,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ha </a:t>
            </a:r>
            <a:r>
              <a:rPr lang="en-US" dirty="0" err="1"/>
              <a:t>llegado</a:t>
            </a:r>
            <a:r>
              <a:rPr lang="en-US" dirty="0"/>
              <a:t> </a:t>
            </a:r>
            <a:r>
              <a:rPr lang="en-US" dirty="0" err="1"/>
              <a:t>completo</a:t>
            </a:r>
            <a:r>
              <a:rPr lang="en-US" dirty="0"/>
              <a:t>: </a:t>
            </a:r>
          </a:p>
          <a:p>
            <a:pPr marL="457200" lvl="1" indent="0">
              <a:buNone/>
            </a:pPr>
            <a:r>
              <a:rPr lang="en-US" b="1" dirty="0"/>
              <a:t>El </a:t>
            </a:r>
            <a:r>
              <a:rPr lang="en-US" b="1" dirty="0" err="1"/>
              <a:t>Cantar</a:t>
            </a:r>
            <a:r>
              <a:rPr lang="en-US" b="1" dirty="0"/>
              <a:t> de </a:t>
            </a:r>
            <a:r>
              <a:rPr lang="en-US" b="1" dirty="0" err="1"/>
              <a:t>Mío</a:t>
            </a:r>
            <a:r>
              <a:rPr lang="en-US" b="1" dirty="0"/>
              <a:t> Cid</a:t>
            </a:r>
            <a:r>
              <a:rPr lang="en-US" dirty="0"/>
              <a:t>, Se </a:t>
            </a:r>
            <a:r>
              <a:rPr lang="en-US" dirty="0" err="1"/>
              <a:t>exalta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 la </a:t>
            </a:r>
            <a:r>
              <a:rPr lang="en-US" dirty="0" err="1"/>
              <a:t>figura</a:t>
            </a:r>
            <a:r>
              <a:rPr lang="en-US" dirty="0"/>
              <a:t> de don Rodrigo Díaz de </a:t>
            </a:r>
            <a:r>
              <a:rPr lang="en-US" dirty="0" err="1"/>
              <a:t>Vivar</a:t>
            </a:r>
            <a:r>
              <a:rPr lang="en-US" dirty="0"/>
              <a:t>, </a:t>
            </a:r>
            <a:r>
              <a:rPr lang="en-US" dirty="0" err="1"/>
              <a:t>infanzón</a:t>
            </a:r>
            <a:r>
              <a:rPr lang="en-US" dirty="0"/>
              <a:t> </a:t>
            </a:r>
            <a:r>
              <a:rPr lang="en-US" dirty="0" err="1"/>
              <a:t>castellano</a:t>
            </a:r>
            <a:r>
              <a:rPr lang="en-US" dirty="0"/>
              <a:t> </a:t>
            </a:r>
            <a:r>
              <a:rPr lang="en-US" dirty="0" err="1"/>
              <a:t>nacido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1043 y </a:t>
            </a:r>
            <a:r>
              <a:rPr lang="en-US" dirty="0" err="1"/>
              <a:t>muerto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Valencia </a:t>
            </a:r>
            <a:r>
              <a:rPr lang="en-US" dirty="0" err="1"/>
              <a:t>en</a:t>
            </a:r>
            <a:r>
              <a:rPr lang="en-US" dirty="0"/>
              <a:t> 1099. </a:t>
            </a:r>
            <a:r>
              <a:rPr lang="en-US" dirty="0" err="1"/>
              <a:t>Héroe</a:t>
            </a:r>
            <a:r>
              <a:rPr lang="en-US" dirty="0"/>
              <a:t> de carne y </a:t>
            </a:r>
            <a:r>
              <a:rPr lang="en-US" dirty="0" err="1"/>
              <a:t>hueso</a:t>
            </a:r>
            <a:r>
              <a:rPr lang="en-US" dirty="0"/>
              <a:t> que </a:t>
            </a:r>
            <a:r>
              <a:rPr lang="en-US" dirty="0" err="1"/>
              <a:t>inspiró</a:t>
            </a:r>
            <a:r>
              <a:rPr lang="en-US" dirty="0"/>
              <a:t>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literaria</a:t>
            </a:r>
            <a:r>
              <a:rPr lang="en-US" dirty="0"/>
              <a:t>.</a:t>
            </a:r>
          </a:p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CBDE6-456C-1B44-BDE5-D662C3C0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60" y="0"/>
            <a:ext cx="2165074" cy="16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1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26" y="3083672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s-ES" sz="3400" dirty="0">
                <a:solidFill>
                  <a:schemeClr val="bg1"/>
                </a:solidFill>
              </a:rPr>
              <a:t>Cantar de </a:t>
            </a:r>
            <a:r>
              <a:rPr lang="es-ES" sz="3400" dirty="0" err="1">
                <a:solidFill>
                  <a:schemeClr val="bg1"/>
                </a:solidFill>
              </a:rPr>
              <a:t>Mio</a:t>
            </a:r>
            <a:r>
              <a:rPr lang="es-ES" sz="3400" dirty="0">
                <a:solidFill>
                  <a:schemeClr val="bg1"/>
                </a:solidFill>
              </a:rPr>
              <a:t> Cid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El </a:t>
            </a:r>
            <a:r>
              <a:rPr lang="en-US" i="1" dirty="0" err="1"/>
              <a:t>Cantar</a:t>
            </a:r>
            <a:r>
              <a:rPr lang="en-US" i="1" dirty="0"/>
              <a:t> de Mio Cid</a:t>
            </a:r>
            <a:r>
              <a:rPr lang="en-US" dirty="0"/>
              <a:t> </a:t>
            </a:r>
            <a:r>
              <a:rPr lang="en-US" dirty="0" err="1"/>
              <a:t>constituye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gran </a:t>
            </a:r>
            <a:r>
              <a:rPr lang="en-US" dirty="0" err="1"/>
              <a:t>obra</a:t>
            </a:r>
            <a:r>
              <a:rPr lang="en-US" dirty="0"/>
              <a:t> de la </a:t>
            </a:r>
            <a:r>
              <a:rPr lang="en-US" dirty="0" err="1"/>
              <a:t>literatura</a:t>
            </a:r>
            <a:r>
              <a:rPr lang="en-US" dirty="0"/>
              <a:t> </a:t>
            </a:r>
            <a:r>
              <a:rPr lang="en-US" dirty="0" err="1"/>
              <a:t>española</a:t>
            </a:r>
            <a:r>
              <a:rPr lang="en-US" dirty="0"/>
              <a:t> </a:t>
            </a:r>
            <a:r>
              <a:rPr lang="en-US" dirty="0" err="1"/>
              <a:t>escrita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lengua</a:t>
            </a:r>
            <a:r>
              <a:rPr lang="en-US" dirty="0"/>
              <a:t> romance. Este </a:t>
            </a:r>
            <a:r>
              <a:rPr lang="en-US" dirty="0" err="1"/>
              <a:t>cantar</a:t>
            </a:r>
            <a:r>
              <a:rPr lang="en-US" dirty="0"/>
              <a:t> de </a:t>
            </a:r>
            <a:r>
              <a:rPr lang="en-US" dirty="0" err="1"/>
              <a:t>gesta</a:t>
            </a:r>
            <a:r>
              <a:rPr lang="en-US" dirty="0"/>
              <a:t> </a:t>
            </a:r>
            <a:r>
              <a:rPr lang="en-US" dirty="0" err="1"/>
              <a:t>relata</a:t>
            </a:r>
            <a:r>
              <a:rPr lang="en-US" dirty="0"/>
              <a:t> las </a:t>
            </a:r>
            <a:r>
              <a:rPr lang="en-US" dirty="0" err="1"/>
              <a:t>hazañas</a:t>
            </a:r>
            <a:r>
              <a:rPr lang="en-US" dirty="0"/>
              <a:t> </a:t>
            </a:r>
            <a:r>
              <a:rPr lang="en-US" dirty="0" err="1"/>
              <a:t>heroicas</a:t>
            </a:r>
            <a:r>
              <a:rPr lang="en-US" dirty="0"/>
              <a:t> </a:t>
            </a:r>
            <a:r>
              <a:rPr lang="en-US" dirty="0" err="1"/>
              <a:t>inspiradas</a:t>
            </a:r>
            <a:r>
              <a:rPr lang="en-US" dirty="0"/>
              <a:t> </a:t>
            </a:r>
            <a:r>
              <a:rPr lang="en-US" dirty="0" err="1"/>
              <a:t>libremente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</a:t>
            </a:r>
            <a:r>
              <a:rPr lang="en-US" dirty="0" err="1"/>
              <a:t>años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del caballero </a:t>
            </a:r>
            <a:r>
              <a:rPr lang="en-US" dirty="0" err="1"/>
              <a:t>castellano</a:t>
            </a:r>
            <a:r>
              <a:rPr lang="en-US" dirty="0"/>
              <a:t> Rodrigo Díaz, </a:t>
            </a:r>
            <a:r>
              <a:rPr lang="en-US" i="1" dirty="0"/>
              <a:t>el </a:t>
            </a:r>
            <a:r>
              <a:rPr lang="en-US" i="1" dirty="0" err="1"/>
              <a:t>Campeador</a:t>
            </a:r>
            <a:r>
              <a:rPr lang="en-US" dirty="0"/>
              <a:t>.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obra</a:t>
            </a:r>
            <a:r>
              <a:rPr lang="en-US" dirty="0"/>
              <a:t> </a:t>
            </a:r>
            <a:r>
              <a:rPr lang="en-US" dirty="0" err="1"/>
              <a:t>anónima</a:t>
            </a:r>
            <a:r>
              <a:rPr lang="en-US" dirty="0"/>
              <a:t>,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especialistas</a:t>
            </a:r>
            <a:r>
              <a:rPr lang="en-US" dirty="0"/>
              <a:t> </a:t>
            </a:r>
            <a:r>
              <a:rPr lang="en-US" dirty="0" err="1"/>
              <a:t>creen</a:t>
            </a:r>
            <a:r>
              <a:rPr lang="en-US" dirty="0"/>
              <a:t> que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escrita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Per </a:t>
            </a:r>
            <a:r>
              <a:rPr lang="en-US" dirty="0" err="1"/>
              <a:t>Abbat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torno</a:t>
            </a:r>
            <a:r>
              <a:rPr lang="en-US" dirty="0"/>
              <a:t> al </a:t>
            </a:r>
            <a:r>
              <a:rPr lang="en-US" dirty="0" err="1"/>
              <a:t>año</a:t>
            </a:r>
            <a:r>
              <a:rPr lang="en-US" dirty="0"/>
              <a:t> 1207. Del </a:t>
            </a:r>
            <a:r>
              <a:rPr lang="en-US" i="1" dirty="0" err="1"/>
              <a:t>Cantar</a:t>
            </a:r>
            <a:r>
              <a:rPr lang="en-US" i="1" dirty="0"/>
              <a:t> de Mio Cid</a:t>
            </a:r>
            <a:r>
              <a:rPr lang="en-US" dirty="0"/>
              <a:t> se ha </a:t>
            </a:r>
            <a:r>
              <a:rPr lang="en-US" dirty="0" err="1"/>
              <a:t>dicho</a:t>
            </a:r>
            <a:r>
              <a:rPr lang="en-US" dirty="0"/>
              <a:t> que </a:t>
            </a:r>
            <a:r>
              <a:rPr lang="en-US" dirty="0" err="1"/>
              <a:t>es</a:t>
            </a:r>
            <a:r>
              <a:rPr lang="en-US" dirty="0"/>
              <a:t> el bello </a:t>
            </a:r>
            <a:r>
              <a:rPr lang="en-US" dirty="0" err="1"/>
              <a:t>pórtico</a:t>
            </a:r>
            <a:r>
              <a:rPr lang="en-US" dirty="0"/>
              <a:t>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literatura</a:t>
            </a:r>
            <a:r>
              <a:rPr lang="en-US" dirty="0"/>
              <a:t> medieval.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C5A5E-DC8C-B245-832C-B7C3E7E5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79" y="1427779"/>
            <a:ext cx="2751547" cy="24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A131-9F4D-434F-89A6-EF82449E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Preguntas del poema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DAB7-36F9-A743-A8C0-211CBEBA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34" y="2181225"/>
            <a:ext cx="79502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¿Cómo se puede ver en el poema el tema del honor que es de tanta importancia en la época medieval?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¿Cómo se evidencia el teocentrismo en el poema?</a:t>
            </a:r>
          </a:p>
        </p:txBody>
      </p:sp>
    </p:spTree>
    <p:extLst>
      <p:ext uri="{BB962C8B-B14F-4D97-AF65-F5344CB8AC3E}">
        <p14:creationId xmlns:p14="http://schemas.microsoft.com/office/powerpoint/2010/main" val="17668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2">
                    <a:lumMod val="90000"/>
                  </a:schemeClr>
                </a:solidFill>
              </a:rPr>
              <a:t>La literatura prehispánica</a:t>
            </a:r>
            <a:br>
              <a:rPr lang="es-ES" dirty="0">
                <a:solidFill>
                  <a:schemeClr val="bg2">
                    <a:lumMod val="90000"/>
                  </a:schemeClr>
                </a:solidFill>
              </a:rPr>
            </a:br>
            <a:br>
              <a:rPr lang="es-ES" dirty="0"/>
            </a:br>
            <a:r>
              <a:rPr lang="es-ES" sz="2800" dirty="0"/>
              <a:t>Maya, Inca, Náhuatl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4258492"/>
            <a:ext cx="6014761" cy="234877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literatura</a:t>
            </a:r>
            <a:r>
              <a:rPr lang="en-US" sz="2000" dirty="0"/>
              <a:t> </a:t>
            </a:r>
            <a:r>
              <a:rPr lang="en-US" sz="2000" dirty="0" err="1"/>
              <a:t>prehispánica</a:t>
            </a:r>
            <a:r>
              <a:rPr lang="en-US" sz="2000" dirty="0"/>
              <a:t> o </a:t>
            </a:r>
            <a:r>
              <a:rPr lang="en-US" sz="2000" dirty="0" err="1"/>
              <a:t>precolombina</a:t>
            </a:r>
            <a:r>
              <a:rPr lang="en-US" sz="2000" dirty="0"/>
              <a:t>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manifestación</a:t>
            </a:r>
            <a:r>
              <a:rPr lang="en-US" sz="2000" dirty="0"/>
              <a:t> de </a:t>
            </a:r>
            <a:r>
              <a:rPr lang="en-US" sz="2000" dirty="0" err="1"/>
              <a:t>carácter</a:t>
            </a:r>
            <a:r>
              <a:rPr lang="en-US" sz="2000" dirty="0"/>
              <a:t> </a:t>
            </a:r>
            <a:r>
              <a:rPr lang="en-US" sz="2000" dirty="0" err="1"/>
              <a:t>literario</a:t>
            </a:r>
            <a:r>
              <a:rPr lang="en-US" sz="2000" dirty="0"/>
              <a:t> </a:t>
            </a:r>
            <a:r>
              <a:rPr lang="en-US" sz="2000" dirty="0" err="1"/>
              <a:t>procedente</a:t>
            </a:r>
            <a:r>
              <a:rPr lang="en-US" sz="2000" dirty="0"/>
              <a:t> de las </a:t>
            </a:r>
            <a:r>
              <a:rPr lang="en-US" sz="2000" dirty="0" err="1"/>
              <a:t>culturas</a:t>
            </a:r>
            <a:r>
              <a:rPr lang="en-US" sz="2000" dirty="0"/>
              <a:t> y pueblos de América, anterior a la </a:t>
            </a:r>
            <a:r>
              <a:rPr lang="en-US" sz="2000" dirty="0" err="1"/>
              <a:t>llegada</a:t>
            </a:r>
            <a:r>
              <a:rPr lang="en-US" sz="2000" dirty="0"/>
              <a:t> de Cristóbal Colón  (1492) y de la </a:t>
            </a:r>
            <a:r>
              <a:rPr lang="en-US" sz="2000" dirty="0" err="1"/>
              <a:t>cultura</a:t>
            </a:r>
            <a:r>
              <a:rPr lang="en-US" sz="2000" dirty="0"/>
              <a:t> </a:t>
            </a:r>
            <a:r>
              <a:rPr lang="en-US" sz="2000" dirty="0" err="1"/>
              <a:t>europea</a:t>
            </a:r>
            <a:r>
              <a:rPr lang="en-US" sz="2000" dirty="0"/>
              <a:t>, o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, la </a:t>
            </a:r>
            <a:r>
              <a:rPr lang="en-US" sz="2000" dirty="0" err="1"/>
              <a:t>cultura</a:t>
            </a:r>
            <a:r>
              <a:rPr lang="en-US" sz="2000" dirty="0"/>
              <a:t> medieval </a:t>
            </a:r>
            <a:r>
              <a:rPr lang="en-US" sz="2000" dirty="0" err="1"/>
              <a:t>española</a:t>
            </a:r>
            <a:r>
              <a:rPr lang="en-US" sz="2000" dirty="0"/>
              <a:t>.</a:t>
            </a:r>
            <a:endParaRPr sz="2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89F42-384D-4A46-8ABE-4462BAA6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85" y="635636"/>
            <a:ext cx="1644438" cy="247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1E73A1-E8E4-DF44-B760-66ACC5E769A2}"/>
              </a:ext>
            </a:extLst>
          </p:cNvPr>
          <p:cNvSpPr/>
          <p:nvPr/>
        </p:nvSpPr>
        <p:spPr>
          <a:xfrm>
            <a:off x="6134839" y="163203"/>
            <a:ext cx="5732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Popol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Vuh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(Original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perdido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escrito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lengua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quiché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1AA8E-9AC5-5143-97D9-A121DBBEF20C}"/>
              </a:ext>
            </a:extLst>
          </p:cNvPr>
          <p:cNvSpPr/>
          <p:nvPr/>
        </p:nvSpPr>
        <p:spPr>
          <a:xfrm>
            <a:off x="6348973" y="3858382"/>
            <a:ext cx="5362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el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mito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, la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leyenda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y las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tradiciones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orales</a:t>
            </a:r>
            <a:endParaRPr lang="es-ES_tradnl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7FDD1-D621-4D45-8F19-E421B092A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51" y="1163022"/>
            <a:ext cx="1612930" cy="2380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1FD1B-AE10-0049-B862-EF8AD9312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246" y="544838"/>
            <a:ext cx="2992754" cy="19915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52A25F-45B7-3140-AE8C-C6C3E168E5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09" t="38464" r="4820" b="8068"/>
          <a:stretch/>
        </p:blipFill>
        <p:spPr>
          <a:xfrm>
            <a:off x="3559535" y="190838"/>
            <a:ext cx="2428073" cy="20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" y="1540933"/>
            <a:ext cx="4190707" cy="327280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Nezahualcóyotl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(1402-1472)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fue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un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poeta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sabio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y tlatoani que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gobernó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la ciudad de Texcoco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convirtiéndola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el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foco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cultural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más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importante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del México </a:t>
            </a:r>
            <a:r>
              <a:rPr lang="en-US" sz="24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antiguo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43DCA-46D0-414F-8159-D8DC46396FB0}"/>
              </a:ext>
            </a:extLst>
          </p:cNvPr>
          <p:cNvSpPr/>
          <p:nvPr/>
        </p:nvSpPr>
        <p:spPr>
          <a:xfrm>
            <a:off x="5042561" y="2850045"/>
            <a:ext cx="5139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Sus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poemas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son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una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búsqueda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trascendental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por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medio de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diálogos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directos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al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único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creador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al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cual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llamaba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 </a:t>
            </a:r>
            <a:r>
              <a:rPr lang="en-US" sz="2000" b="1" dirty="0" err="1">
                <a:solidFill>
                  <a:srgbClr val="111111"/>
                </a:solidFill>
                <a:latin typeface="Droid Sans"/>
              </a:rPr>
              <a:t>Tloquenahuaque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‘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Señor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de lo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cercano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y lo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lejano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’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en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los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que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expresa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sus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dudas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y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dilemas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sobre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la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vida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, la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muerte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, la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belleza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y lo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efímero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.</a:t>
            </a:r>
            <a:endParaRPr lang="es-ES_tradnl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53E84-728D-BC44-9A68-DD74060C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52" y="-182534"/>
            <a:ext cx="2031999" cy="3008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1C138D-DCBC-AF43-B899-7F80BCAE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197" y="58607"/>
            <a:ext cx="1582146" cy="2246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01820D-11C6-0040-A9C7-25AFEEEF6850}"/>
              </a:ext>
            </a:extLst>
          </p:cNvPr>
          <p:cNvSpPr/>
          <p:nvPr/>
        </p:nvSpPr>
        <p:spPr>
          <a:xfrm>
            <a:off x="6575609" y="5145237"/>
            <a:ext cx="5616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Así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mismo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,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Nezahualcóyotl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desarrolló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una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sublime </a:t>
            </a:r>
            <a:r>
              <a:rPr lang="en-US" sz="2000" b="1" dirty="0" err="1">
                <a:solidFill>
                  <a:srgbClr val="111111"/>
                </a:solidFill>
                <a:latin typeface="Droid Sans"/>
              </a:rPr>
              <a:t>teoría</a:t>
            </a:r>
            <a:r>
              <a:rPr lang="en-US" sz="2000" b="1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Droid Sans"/>
              </a:rPr>
              <a:t>filosófica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conocida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como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 “flor y canto” (</a:t>
            </a:r>
            <a:r>
              <a:rPr lang="en-US" sz="2000" b="1" i="1" dirty="0">
                <a:solidFill>
                  <a:srgbClr val="FF001E"/>
                </a:solidFill>
                <a:latin typeface="Droid Sans"/>
              </a:rPr>
              <a:t>in </a:t>
            </a:r>
            <a:r>
              <a:rPr lang="en-US" sz="2000" b="1" i="1" dirty="0" err="1">
                <a:solidFill>
                  <a:srgbClr val="FF001E"/>
                </a:solidFill>
                <a:latin typeface="Droid Sans"/>
              </a:rPr>
              <a:t>xóchitl</a:t>
            </a:r>
            <a:r>
              <a:rPr lang="en-US" sz="2000" b="1" i="1" dirty="0">
                <a:solidFill>
                  <a:srgbClr val="FF001E"/>
                </a:solidFill>
                <a:latin typeface="Droid Sans"/>
              </a:rPr>
              <a:t>, in </a:t>
            </a:r>
            <a:r>
              <a:rPr lang="en-US" sz="2000" b="1" i="1" dirty="0" err="1">
                <a:solidFill>
                  <a:srgbClr val="FF001E"/>
                </a:solidFill>
                <a:latin typeface="Droid Sans"/>
              </a:rPr>
              <a:t>cuícatl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)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sobre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una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 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visión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existencial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 de la </a:t>
            </a:r>
            <a:r>
              <a:rPr lang="en-US" sz="2000" dirty="0" err="1">
                <a:solidFill>
                  <a:srgbClr val="111111"/>
                </a:solidFill>
                <a:latin typeface="Droid Sans"/>
              </a:rPr>
              <a:t>vida</a:t>
            </a:r>
            <a:r>
              <a:rPr lang="en-US" sz="2000" dirty="0">
                <a:solidFill>
                  <a:srgbClr val="111111"/>
                </a:solidFill>
                <a:latin typeface="Droid Sans"/>
              </a:rPr>
              <a:t>.</a:t>
            </a:r>
            <a:endParaRPr lang="es-ES_tradnl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4645A5-CB77-0742-95BF-29128C071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949" y="61549"/>
            <a:ext cx="2553979" cy="32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4A56-EDC2-1F47-B3DA-10425B4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933" y="856192"/>
            <a:ext cx="10515600" cy="1325563"/>
          </a:xfrm>
        </p:spPr>
        <p:txBody>
          <a:bodyPr/>
          <a:lstStyle/>
          <a:p>
            <a:r>
              <a:rPr lang="es-ES_tradnl" dirty="0"/>
              <a:t>Pregunta al poema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5AC0-F4DE-E745-A1C7-199614005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899" y="2506662"/>
            <a:ext cx="84582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/>
              <a:t>¿Cómo este poema demuestra la preocupación por l</a:t>
            </a:r>
            <a:r>
              <a:rPr lang="en-US" dirty="0">
                <a:solidFill>
                  <a:srgbClr val="111111"/>
                </a:solidFill>
                <a:latin typeface="Droid Sans"/>
              </a:rPr>
              <a:t>a </a:t>
            </a:r>
            <a:r>
              <a:rPr lang="en-US" dirty="0" err="1">
                <a:solidFill>
                  <a:srgbClr val="111111"/>
                </a:solidFill>
                <a:latin typeface="Droid Sans"/>
              </a:rPr>
              <a:t>vida</a:t>
            </a:r>
            <a:r>
              <a:rPr lang="en-US" dirty="0">
                <a:solidFill>
                  <a:srgbClr val="111111"/>
                </a:solidFill>
                <a:latin typeface="Droid Sans"/>
              </a:rPr>
              <a:t>, la </a:t>
            </a:r>
            <a:r>
              <a:rPr lang="en-US" dirty="0" err="1">
                <a:solidFill>
                  <a:srgbClr val="111111"/>
                </a:solidFill>
                <a:latin typeface="Droid Sans"/>
              </a:rPr>
              <a:t>muerte</a:t>
            </a:r>
            <a:r>
              <a:rPr lang="en-US" dirty="0">
                <a:solidFill>
                  <a:srgbClr val="111111"/>
                </a:solidFill>
                <a:latin typeface="Droid Sans"/>
              </a:rPr>
              <a:t>, la </a:t>
            </a:r>
            <a:r>
              <a:rPr lang="en-US" dirty="0" err="1">
                <a:solidFill>
                  <a:srgbClr val="111111"/>
                </a:solidFill>
                <a:latin typeface="Droid Sans"/>
              </a:rPr>
              <a:t>belleza</a:t>
            </a:r>
            <a:r>
              <a:rPr lang="en-US" dirty="0">
                <a:solidFill>
                  <a:srgbClr val="111111"/>
                </a:solidFill>
                <a:latin typeface="Droid Sans"/>
              </a:rPr>
              <a:t> y lo </a:t>
            </a:r>
            <a:r>
              <a:rPr lang="en-US" dirty="0" err="1">
                <a:solidFill>
                  <a:srgbClr val="111111"/>
                </a:solidFill>
                <a:latin typeface="Droid Sans"/>
              </a:rPr>
              <a:t>efímero</a:t>
            </a:r>
            <a:r>
              <a:rPr lang="en-US" dirty="0">
                <a:solidFill>
                  <a:srgbClr val="111111"/>
                </a:solidFill>
                <a:latin typeface="Droid Sans"/>
              </a:rPr>
              <a:t>?</a:t>
            </a:r>
            <a:r>
              <a:rPr lang="es-ES_tradnl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B4C60-F67D-E041-8B0F-12F359F3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805" y="3912325"/>
            <a:ext cx="3544389" cy="26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299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Droid Sans</vt:lpstr>
      <vt:lpstr>Office Theme</vt:lpstr>
      <vt:lpstr>La poesía</vt:lpstr>
      <vt:lpstr>Comprensión de lectura</vt:lpstr>
      <vt:lpstr>La poesía medieval española</vt:lpstr>
      <vt:lpstr>Menester de juglaría CANTARES DE GESTA: HÉROES Y GUERREROS  </vt:lpstr>
      <vt:lpstr>Cantar de Mio Cid</vt:lpstr>
      <vt:lpstr>Preguntas del poema</vt:lpstr>
      <vt:lpstr>La literatura prehispánica  Maya, Inca, Náhuatl</vt:lpstr>
      <vt:lpstr>Nezahualcóyotl (1402-1472) fue un poeta, sabio y tlatoani que gobernó la ciudad de Texcoco convirtiéndola en el foco cultural más importante del México antiguo.</vt:lpstr>
      <vt:lpstr>Pregunta al poema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Meloddye Carpio Rios</dc:creator>
  <cp:lastModifiedBy>Meloddye Carpio Rios</cp:lastModifiedBy>
  <cp:revision>22</cp:revision>
  <dcterms:created xsi:type="dcterms:W3CDTF">2018-08-29T00:40:45Z</dcterms:created>
  <dcterms:modified xsi:type="dcterms:W3CDTF">2018-08-31T14:56:09Z</dcterms:modified>
</cp:coreProperties>
</file>