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9"/>
    <p:restoredTop sz="94631"/>
  </p:normalViewPr>
  <p:slideViewPr>
    <p:cSldViewPr snapToGrid="0" snapToObjects="1">
      <p:cViewPr varScale="1">
        <p:scale>
          <a:sx n="70" d="100"/>
          <a:sy n="70" d="100"/>
        </p:scale>
        <p:origin x="208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beccerrit.wordpress.com/2015/09/24/academic-writing-main-feature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w2KsKXrF5o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58720-926B-4342-9DE0-6D3EFC5873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Introducción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al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ensayo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84EBFD-3102-DC4C-9C0E-7B45B68DFE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SPAN - 210</a:t>
            </a:r>
          </a:p>
        </p:txBody>
      </p:sp>
    </p:spTree>
    <p:extLst>
      <p:ext uri="{BB962C8B-B14F-4D97-AF65-F5344CB8AC3E}">
        <p14:creationId xmlns:p14="http://schemas.microsoft.com/office/powerpoint/2010/main" val="2764342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CADEMIC WRITING “MAIN FEATURES” | Eduardo Beccerrit">
            <a:extLst>
              <a:ext uri="{FF2B5EF4-FFF2-40B4-BE49-F238E27FC236}">
                <a16:creationId xmlns:a16="http://schemas.microsoft.com/office/drawing/2014/main" id="{205CB91F-FC86-EF4A-9429-A3A819FF2C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763" r="-1" b="-1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048E09-0323-DE4B-926F-6A73BD122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/>
              <a:t>El </a:t>
            </a:r>
            <a:r>
              <a:rPr lang="en-US" err="1"/>
              <a:t>ensayo</a:t>
            </a:r>
            <a:r>
              <a:rPr lang="en-US"/>
              <a:t> </a:t>
            </a:r>
            <a:r>
              <a:rPr lang="en-US" err="1"/>
              <a:t>como</a:t>
            </a:r>
            <a:r>
              <a:rPr lang="en-US"/>
              <a:t> </a:t>
            </a:r>
            <a:r>
              <a:rPr lang="en-US" err="1"/>
              <a:t>género</a:t>
            </a:r>
            <a:r>
              <a:rPr lang="en-US"/>
              <a:t> </a:t>
            </a:r>
            <a:r>
              <a:rPr lang="en-US" err="1"/>
              <a:t>literario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0FE39-635E-9C42-9B84-3510A9A79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sz="1700" dirty="0"/>
              <a:t>El ensayo, a diferencia de los otros géneros que se han estudiado en este libro, suele presentarse más como obra práctica o </a:t>
            </a:r>
            <a:r>
              <a:rPr lang="es-ES_tradnl" sz="1700" dirty="0" err="1"/>
              <a:t>utilitarian</a:t>
            </a:r>
            <a:r>
              <a:rPr lang="es-ES_tradnl" sz="1700" dirty="0"/>
              <a:t> que como una obra cuyo fin principal es proporcionar placer estético.</a:t>
            </a:r>
          </a:p>
          <a:p>
            <a:pPr>
              <a:lnSpc>
                <a:spcPct val="90000"/>
              </a:lnSpc>
            </a:pPr>
            <a:r>
              <a:rPr lang="es-ES_tradnl" sz="1700" dirty="0"/>
              <a:t>Es una composición literaria generalmente breve y en prosa </a:t>
            </a:r>
            <a:r>
              <a:rPr lang="es-ES_tradnl" sz="1700" dirty="0" err="1"/>
              <a:t>discursive</a:t>
            </a:r>
            <a:r>
              <a:rPr lang="es-ES_tradnl" sz="1700" dirty="0"/>
              <a:t>.</a:t>
            </a:r>
          </a:p>
          <a:p>
            <a:pPr>
              <a:lnSpc>
                <a:spcPct val="90000"/>
              </a:lnSpc>
            </a:pPr>
            <a:r>
              <a:rPr lang="es-ES_tradnl" sz="1700" dirty="0"/>
              <a:t>El ensayista expone ideas con el fin de </a:t>
            </a:r>
            <a:r>
              <a:rPr lang="es-ES_tradnl" sz="1700" dirty="0" err="1"/>
              <a:t>persuader</a:t>
            </a:r>
            <a:r>
              <a:rPr lang="es-ES_tradnl" sz="1700" dirty="0"/>
              <a:t> al lector a aceptar su criterio acerca de un asunto importante para él mismo.</a:t>
            </a: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0573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6427A-4EB1-8341-B8EF-149B0B0D5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Diferentes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tipos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ensayo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A3932-276F-CF4F-B7F9-192C04E66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5441"/>
            <a:ext cx="8596668" cy="4625921"/>
          </a:xfrm>
        </p:spPr>
        <p:txBody>
          <a:bodyPr>
            <a:normAutofit/>
          </a:bodyPr>
          <a:lstStyle/>
          <a:p>
            <a:r>
              <a:rPr lang="es-ES_tradnl" dirty="0" err="1"/>
              <a:t>Peruasivo</a:t>
            </a:r>
            <a:r>
              <a:rPr lang="es-ES_tradnl" dirty="0"/>
              <a:t>: Plantea una cuestión o tesis y presenta en seguida unos cuantos argumentos que la apoyan.</a:t>
            </a:r>
          </a:p>
          <a:p>
            <a:r>
              <a:rPr lang="es-ES_tradnl" dirty="0"/>
              <a:t>Narrativo: El autor adquiere las mismas características que el narrador de un cuento o una novela. Desempeña un rol parecido al de un periodista o de un historiador. </a:t>
            </a:r>
          </a:p>
          <a:p>
            <a:pPr lvl="1"/>
            <a:r>
              <a:rPr lang="es-ES_tradnl" dirty="0"/>
              <a:t>Mientras que un cuento es una creación original, una invención de su autor, el ensayo </a:t>
            </a:r>
            <a:r>
              <a:rPr lang="es-ES_tradnl" dirty="0" err="1"/>
              <a:t>narrative</a:t>
            </a:r>
            <a:r>
              <a:rPr lang="es-ES_tradnl" dirty="0"/>
              <a:t>, en cambio, representa por lo general una especie de documento de una circunstancia específica—posiblemente un acontecimiento que ocurrió alguna vez.</a:t>
            </a:r>
          </a:p>
          <a:p>
            <a:r>
              <a:rPr lang="es-ES_tradnl" dirty="0"/>
              <a:t>Dramático: Ocurre una especie de diálogo. El ensayista entabla una especie de diálogo con el lector sobre un tema en el que los dos no están perfectamente de acuerdo. </a:t>
            </a:r>
          </a:p>
          <a:p>
            <a:r>
              <a:rPr lang="es-ES_tradnl" dirty="0"/>
              <a:t>Poético o meditativo: El autor metida, por lo tanto no hay alguna declaración conclusiva. </a:t>
            </a:r>
          </a:p>
        </p:txBody>
      </p:sp>
    </p:spTree>
    <p:extLst>
      <p:ext uri="{BB962C8B-B14F-4D97-AF65-F5344CB8AC3E}">
        <p14:creationId xmlns:p14="http://schemas.microsoft.com/office/powerpoint/2010/main" val="349522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B9A0A-25FC-FD44-A6E5-B9C26D012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Finalidad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ensayística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F13CD-7B41-C14B-803D-5C157B0BD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_tradnl" sz="3200" dirty="0"/>
              <a:t>El persuadir al lector a aceptar un determinado punto de vista a través de una serie de argumentos estructurados estratégicamente. </a:t>
            </a:r>
          </a:p>
          <a:p>
            <a:pPr lvl="1"/>
            <a:r>
              <a:rPr lang="es-ES_tradnl" sz="3200" dirty="0"/>
              <a:t>El ensayo es un escrito que no resuelve ninguna cuestión por sí mismo, sino que presenta diversos criterios o modos de juzgar las cuestiones  que trata.</a:t>
            </a:r>
          </a:p>
        </p:txBody>
      </p:sp>
    </p:spTree>
    <p:extLst>
      <p:ext uri="{BB962C8B-B14F-4D97-AF65-F5344CB8AC3E}">
        <p14:creationId xmlns:p14="http://schemas.microsoft.com/office/powerpoint/2010/main" val="2945265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9396E-2F87-B94F-BCC0-61FDD896B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La </a:t>
            </a:r>
            <a:r>
              <a:rPr lang="en-US" dirty="0" err="1"/>
              <a:t>noche</a:t>
            </a:r>
            <a:r>
              <a:rPr lang="en-US" dirty="0"/>
              <a:t> de </a:t>
            </a:r>
            <a:r>
              <a:rPr lang="en-US" dirty="0" err="1"/>
              <a:t>Tlatelolco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B8FF2-B64F-1248-9538-3A06774D5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5394940" cy="451453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i="1" dirty="0"/>
              <a:t>La </a:t>
            </a:r>
            <a:r>
              <a:rPr lang="en-US" i="1" dirty="0" err="1"/>
              <a:t>noche</a:t>
            </a:r>
            <a:r>
              <a:rPr lang="en-US" i="1" dirty="0"/>
              <a:t> de </a:t>
            </a:r>
            <a:r>
              <a:rPr lang="en-US" i="1" dirty="0" err="1"/>
              <a:t>Tlatelolco</a:t>
            </a:r>
            <a:r>
              <a:rPr lang="en-US" dirty="0"/>
              <a:t> 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quizá</a:t>
            </a:r>
            <a:r>
              <a:rPr lang="en-US" dirty="0"/>
              <a:t> el </a:t>
            </a:r>
            <a:r>
              <a:rPr lang="en-US" dirty="0" err="1"/>
              <a:t>libro</a:t>
            </a:r>
            <a:r>
              <a:rPr lang="en-US" dirty="0"/>
              <a:t> </a:t>
            </a:r>
            <a:r>
              <a:rPr lang="en-US" dirty="0" err="1"/>
              <a:t>mexicano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reeditado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tiempos</a:t>
            </a:r>
            <a:r>
              <a:rPr lang="en-US" dirty="0"/>
              <a:t> </a:t>
            </a:r>
            <a:r>
              <a:rPr lang="en-US" dirty="0" err="1"/>
              <a:t>recientes</a:t>
            </a:r>
            <a:r>
              <a:rPr lang="en-US" dirty="0"/>
              <a:t>, y con </a:t>
            </a:r>
            <a:r>
              <a:rPr lang="en-US" dirty="0" err="1"/>
              <a:t>sobrada</a:t>
            </a:r>
            <a:r>
              <a:rPr lang="en-US" dirty="0"/>
              <a:t> </a:t>
            </a:r>
            <a:r>
              <a:rPr lang="en-US" dirty="0" err="1"/>
              <a:t>razón</a:t>
            </a:r>
            <a:r>
              <a:rPr lang="en-US" dirty="0"/>
              <a:t>: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él</a:t>
            </a:r>
            <a:r>
              <a:rPr lang="en-US" dirty="0"/>
              <a:t> Elena </a:t>
            </a:r>
            <a:r>
              <a:rPr lang="en-US" dirty="0" err="1"/>
              <a:t>Poniatowska</a:t>
            </a:r>
            <a:r>
              <a:rPr lang="en-US" dirty="0"/>
              <a:t> </a:t>
            </a:r>
            <a:r>
              <a:rPr lang="en-US" dirty="0" err="1"/>
              <a:t>reunió</a:t>
            </a:r>
            <a:r>
              <a:rPr lang="en-US" dirty="0"/>
              <a:t> </a:t>
            </a:r>
            <a:r>
              <a:rPr lang="en-US" dirty="0" err="1"/>
              <a:t>numerosos</a:t>
            </a:r>
            <a:r>
              <a:rPr lang="en-US" dirty="0"/>
              <a:t> testimonios </a:t>
            </a:r>
            <a:r>
              <a:rPr lang="en-US" dirty="0" err="1"/>
              <a:t>cruciales</a:t>
            </a:r>
            <a:r>
              <a:rPr lang="en-US" dirty="0"/>
              <a:t>, </a:t>
            </a:r>
            <a:r>
              <a:rPr lang="en-US" dirty="0" err="1"/>
              <a:t>vivos</a:t>
            </a:r>
            <a:r>
              <a:rPr lang="en-US" dirty="0"/>
              <a:t>, </a:t>
            </a:r>
            <a:r>
              <a:rPr lang="en-US" dirty="0" err="1"/>
              <a:t>asustados</a:t>
            </a:r>
            <a:r>
              <a:rPr lang="en-US" dirty="0"/>
              <a:t>, indignados, </a:t>
            </a:r>
            <a:r>
              <a:rPr lang="en-US" dirty="0" err="1"/>
              <a:t>dignos</a:t>
            </a:r>
            <a:r>
              <a:rPr lang="en-US" dirty="0"/>
              <a:t>, </a:t>
            </a:r>
            <a:r>
              <a:rPr lang="en-US" dirty="0" err="1"/>
              <a:t>valerosos</a:t>
            </a:r>
            <a:r>
              <a:rPr lang="en-US" dirty="0"/>
              <a:t>, </a:t>
            </a:r>
            <a:r>
              <a:rPr lang="en-US" dirty="0" err="1"/>
              <a:t>desafiantes</a:t>
            </a:r>
            <a:r>
              <a:rPr lang="en-US" dirty="0"/>
              <a:t>,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trágicos</a:t>
            </a:r>
            <a:r>
              <a:rPr lang="en-US" dirty="0"/>
              <a:t> </a:t>
            </a:r>
            <a:r>
              <a:rPr lang="en-US" dirty="0" err="1"/>
              <a:t>días</a:t>
            </a:r>
            <a:r>
              <a:rPr lang="en-US" dirty="0"/>
              <a:t> de </a:t>
            </a:r>
            <a:r>
              <a:rPr lang="en-US" dirty="0" err="1"/>
              <a:t>octubre</a:t>
            </a:r>
            <a:r>
              <a:rPr lang="en-US" dirty="0"/>
              <a:t> de 1968. </a:t>
            </a:r>
          </a:p>
          <a:p>
            <a:pPr>
              <a:lnSpc>
                <a:spcPct val="90000"/>
              </a:lnSpc>
            </a:pPr>
            <a:r>
              <a:rPr lang="en-US" dirty="0"/>
              <a:t>La </a:t>
            </a:r>
            <a:r>
              <a:rPr lang="en-US" dirty="0" err="1"/>
              <a:t>intensidad</a:t>
            </a:r>
            <a:r>
              <a:rPr lang="en-US" dirty="0"/>
              <a:t> de la </a:t>
            </a:r>
            <a:r>
              <a:rPr lang="en-US" dirty="0" err="1"/>
              <a:t>crónica</a:t>
            </a:r>
            <a:r>
              <a:rPr lang="en-US" dirty="0"/>
              <a:t>, el dolor del testimonio y la </a:t>
            </a:r>
            <a:r>
              <a:rPr lang="en-US" dirty="0" err="1"/>
              <a:t>fuerza</a:t>
            </a:r>
            <a:r>
              <a:rPr lang="en-US" dirty="0"/>
              <a:t> </a:t>
            </a:r>
            <a:r>
              <a:rPr lang="en-US" dirty="0" err="1"/>
              <a:t>avasalladora</a:t>
            </a:r>
            <a:r>
              <a:rPr lang="en-US" dirty="0"/>
              <a:t> de la </a:t>
            </a:r>
            <a:r>
              <a:rPr lang="en-US" dirty="0" err="1"/>
              <a:t>denuncia</a:t>
            </a:r>
            <a:r>
              <a:rPr lang="en-US" dirty="0"/>
              <a:t> le </a:t>
            </a:r>
            <a:r>
              <a:rPr lang="en-US" dirty="0" err="1"/>
              <a:t>confieren</a:t>
            </a:r>
            <a:r>
              <a:rPr lang="en-US" dirty="0"/>
              <a:t> a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libro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condición</a:t>
            </a:r>
            <a:r>
              <a:rPr lang="en-US" dirty="0"/>
              <a:t> </a:t>
            </a:r>
            <a:r>
              <a:rPr lang="en-US" dirty="0" err="1"/>
              <a:t>ejemplar</a:t>
            </a:r>
            <a:r>
              <a:rPr lang="en-US" dirty="0"/>
              <a:t>. Ha </a:t>
            </a:r>
            <a:r>
              <a:rPr lang="en-US" dirty="0" err="1"/>
              <a:t>sido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efecto</a:t>
            </a:r>
            <a:r>
              <a:rPr lang="en-US" dirty="0"/>
              <a:t>, un </a:t>
            </a:r>
            <a:r>
              <a:rPr lang="en-US" dirty="0" err="1"/>
              <a:t>modelo</a:t>
            </a:r>
            <a:r>
              <a:rPr lang="en-US" dirty="0"/>
              <a:t> </a:t>
            </a:r>
            <a:r>
              <a:rPr lang="en-US" dirty="0" err="1"/>
              <a:t>tanto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concepción</a:t>
            </a:r>
            <a:r>
              <a:rPr lang="en-US" dirty="0"/>
              <a:t> y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factura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resonancia</a:t>
            </a:r>
            <a:r>
              <a:rPr lang="en-US" dirty="0"/>
              <a:t>: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historia</a:t>
            </a:r>
            <a:r>
              <a:rPr lang="en-US" dirty="0"/>
              <a:t> viva, </a:t>
            </a:r>
            <a:r>
              <a:rPr lang="en-US" dirty="0" err="1"/>
              <a:t>memoria</a:t>
            </a:r>
            <a:r>
              <a:rPr lang="en-US" dirty="0"/>
              <a:t> </a:t>
            </a:r>
            <a:r>
              <a:rPr lang="en-US" dirty="0" err="1"/>
              <a:t>rebelde</a:t>
            </a:r>
            <a:r>
              <a:rPr lang="en-US" dirty="0"/>
              <a:t>, </a:t>
            </a:r>
            <a:r>
              <a:rPr lang="en-US" dirty="0" err="1"/>
              <a:t>arma</a:t>
            </a:r>
            <a:r>
              <a:rPr lang="en-US" dirty="0"/>
              <a:t> contra el </a:t>
            </a:r>
            <a:r>
              <a:rPr lang="en-US" dirty="0" err="1"/>
              <a:t>silencio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dirty="0"/>
              <a:t> Como </a:t>
            </a:r>
            <a:r>
              <a:rPr lang="en-US" dirty="0" err="1"/>
              <a:t>tal</a:t>
            </a:r>
            <a:r>
              <a:rPr lang="en-US" dirty="0"/>
              <a:t>, </a:t>
            </a:r>
            <a:r>
              <a:rPr lang="en-US" i="1" dirty="0"/>
              <a:t>La </a:t>
            </a:r>
            <a:r>
              <a:rPr lang="en-US" i="1" dirty="0" err="1"/>
              <a:t>noche</a:t>
            </a:r>
            <a:r>
              <a:rPr lang="en-US" i="1" dirty="0"/>
              <a:t> de </a:t>
            </a:r>
            <a:r>
              <a:rPr lang="en-US" i="1" dirty="0" err="1"/>
              <a:t>Tlatelolco</a:t>
            </a:r>
            <a:r>
              <a:rPr lang="en-US" dirty="0"/>
              <a:t> </a:t>
            </a:r>
            <a:r>
              <a:rPr lang="en-US" dirty="0" err="1"/>
              <a:t>es</a:t>
            </a:r>
            <a:r>
              <a:rPr lang="en-US" dirty="0"/>
              <a:t> el </a:t>
            </a:r>
            <a:r>
              <a:rPr lang="en-US" dirty="0" err="1"/>
              <a:t>libro</a:t>
            </a:r>
            <a:r>
              <a:rPr lang="en-US" dirty="0"/>
              <a:t> </a:t>
            </a:r>
            <a:r>
              <a:rPr lang="en-US" dirty="0" err="1"/>
              <a:t>emblemático</a:t>
            </a:r>
            <a:r>
              <a:rPr lang="en-US" dirty="0"/>
              <a:t> de México </a:t>
            </a:r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dirty="0" err="1"/>
              <a:t>últimas</a:t>
            </a:r>
            <a:r>
              <a:rPr lang="en-US" dirty="0"/>
              <a:t> </a:t>
            </a:r>
            <a:r>
              <a:rPr lang="en-US" dirty="0" err="1"/>
              <a:t>décadas</a:t>
            </a:r>
            <a:r>
              <a:rPr lang="en-US" dirty="0"/>
              <a:t>.</a:t>
            </a:r>
            <a:endParaRPr lang="en-US" b="1" dirty="0"/>
          </a:p>
        </p:txBody>
      </p:sp>
      <p:pic>
        <p:nvPicPr>
          <p:cNvPr id="4" name="Picture 3" descr="A picture containing text, newspaper&#13;&#10;&#13;&#10;Description automatically generated">
            <a:extLst>
              <a:ext uri="{FF2B5EF4-FFF2-40B4-BE49-F238E27FC236}">
                <a16:creationId xmlns:a16="http://schemas.microsoft.com/office/drawing/2014/main" id="{000FBE29-0DD4-9F41-A94D-06434DE30F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89" r="9044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6606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0A11C-0C2A-C140-8082-76C4CD037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>
                <a:latin typeface="Roboto"/>
              </a:rPr>
              <a:t>LA MASACRE DE TLATELOLCO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BB704-E36E-4148-8EED-DDDD25310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en-US" dirty="0"/>
              <a:t>Por </a:t>
            </a:r>
            <a:r>
              <a:rPr lang="en-US" dirty="0" err="1"/>
              <a:t>primera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comisión</a:t>
            </a:r>
            <a:r>
              <a:rPr lang="en-US" dirty="0"/>
              <a:t> del </a:t>
            </a:r>
            <a:r>
              <a:rPr lang="en-US" dirty="0" err="1"/>
              <a:t>gobierno</a:t>
            </a:r>
            <a:r>
              <a:rPr lang="en-US" dirty="0"/>
              <a:t> de México </a:t>
            </a:r>
            <a:r>
              <a:rPr lang="en-US" dirty="0" err="1"/>
              <a:t>reconoció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50 </a:t>
            </a:r>
            <a:r>
              <a:rPr lang="en-US" dirty="0" err="1"/>
              <a:t>años</a:t>
            </a:r>
            <a:r>
              <a:rPr lang="en-US" dirty="0"/>
              <a:t> que la </a:t>
            </a:r>
            <a:r>
              <a:rPr lang="en-US" dirty="0" err="1"/>
              <a:t>denominada</a:t>
            </a:r>
            <a:r>
              <a:rPr lang="en-US" dirty="0"/>
              <a:t> “</a:t>
            </a:r>
            <a:r>
              <a:rPr lang="en-US" dirty="0" err="1"/>
              <a:t>masacre</a:t>
            </a:r>
            <a:r>
              <a:rPr lang="en-US" dirty="0"/>
              <a:t> de </a:t>
            </a:r>
            <a:r>
              <a:rPr lang="en-US" dirty="0" err="1"/>
              <a:t>Tlatelolco</a:t>
            </a:r>
            <a:r>
              <a:rPr lang="en-US" dirty="0"/>
              <a:t>” a </a:t>
            </a:r>
            <a:r>
              <a:rPr lang="en-US" dirty="0" err="1"/>
              <a:t>manos</a:t>
            </a:r>
            <a:r>
              <a:rPr lang="en-US" dirty="0"/>
              <a:t> del </a:t>
            </a:r>
            <a:r>
              <a:rPr lang="en-US" dirty="0" err="1"/>
              <a:t>Ejército</a:t>
            </a:r>
            <a:r>
              <a:rPr lang="en-US" dirty="0"/>
              <a:t>, y que </a:t>
            </a:r>
            <a:r>
              <a:rPr lang="en-US" dirty="0" err="1"/>
              <a:t>puso</a:t>
            </a:r>
            <a:r>
              <a:rPr lang="en-US" dirty="0"/>
              <a:t> fin al </a:t>
            </a:r>
            <a:r>
              <a:rPr lang="en-US" dirty="0" err="1"/>
              <a:t>movimiento</a:t>
            </a:r>
            <a:r>
              <a:rPr lang="en-US" dirty="0"/>
              <a:t> </a:t>
            </a:r>
            <a:r>
              <a:rPr lang="en-US" dirty="0" err="1"/>
              <a:t>estudiantil</a:t>
            </a:r>
            <a:r>
              <a:rPr lang="en-US" dirty="0"/>
              <a:t> de 1968, </a:t>
            </a:r>
            <a:r>
              <a:rPr lang="en-US" dirty="0" err="1"/>
              <a:t>fue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violación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derechos </a:t>
            </a:r>
            <a:r>
              <a:rPr lang="en-US" dirty="0" err="1"/>
              <a:t>humanos</a:t>
            </a:r>
            <a:r>
              <a:rPr lang="en-US" dirty="0"/>
              <a:t> y un </a:t>
            </a:r>
            <a:r>
              <a:rPr lang="en-US" dirty="0" err="1"/>
              <a:t>crimen</a:t>
            </a:r>
            <a:r>
              <a:rPr lang="en-US" dirty="0"/>
              <a:t> de Estado.</a:t>
            </a:r>
            <a:endParaRPr lang="es-ES_tradn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6B980F-B249-144A-AB73-3B07DC010E6E}"/>
              </a:ext>
            </a:extLst>
          </p:cNvPr>
          <p:cNvSpPr/>
          <p:nvPr/>
        </p:nvSpPr>
        <p:spPr>
          <a:xfrm>
            <a:off x="2493264" y="356138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cap="all" dirty="0">
                <a:solidFill>
                  <a:schemeClr val="tx2">
                    <a:lumMod val="75000"/>
                  </a:schemeClr>
                </a:solidFill>
                <a:latin typeface="Roboto"/>
              </a:rPr>
              <a:t>LA MASACRE DE TLATELOLCO, ACAECIDA LA TARDE DEL 2 DE OCTUBRE DE 1968 (…) CONSTITUYE UN EPISODIO HISTÓRICO EN EL CUAL EL ESTADO MEXICANO MOSTRÓ SU ROSTRO MÁS AUTORITARIO AL SILENCIAR LAS VOCES DE LA MOVILIZACIÓN CIUDADANA</a:t>
            </a:r>
            <a:endParaRPr lang="es-ES_tradn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AEC5B8-A338-8B4B-8DA9-816868CB8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114" y="4874438"/>
            <a:ext cx="2804160" cy="18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92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AD74C-1F33-154E-9D34-5E900C865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Masacre en Tlatelolco, 2 De octubre 1968">
            <a:hlinkClick r:id="" action="ppaction://media"/>
            <a:extLst>
              <a:ext uri="{FF2B5EF4-FFF2-40B4-BE49-F238E27FC236}">
                <a16:creationId xmlns:a16="http://schemas.microsoft.com/office/drawing/2014/main" id="{B4BAE895-909A-E34C-8456-73ACCED66A3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68966" y="826293"/>
            <a:ext cx="9254068" cy="520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Custom 1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378</Words>
  <Application>Microsoft Macintosh PowerPoint</Application>
  <PresentationFormat>Widescreen</PresentationFormat>
  <Paragraphs>22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Roboto</vt:lpstr>
      <vt:lpstr>Trebuchet MS</vt:lpstr>
      <vt:lpstr>Wingdings 3</vt:lpstr>
      <vt:lpstr>Facet</vt:lpstr>
      <vt:lpstr>Introducción al ensayo</vt:lpstr>
      <vt:lpstr>El ensayo como género literario</vt:lpstr>
      <vt:lpstr>Diferentes tipos de ensayo</vt:lpstr>
      <vt:lpstr>Finalidad ensayística</vt:lpstr>
      <vt:lpstr>La noche de Tlatelolco</vt:lpstr>
      <vt:lpstr>LA MASACRE DE TLATELOLCO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al ensayo</dc:title>
  <dc:creator>Meloddye Carpio Rios</dc:creator>
  <cp:lastModifiedBy>Meloddye Carpio Rios</cp:lastModifiedBy>
  <cp:revision>3</cp:revision>
  <dcterms:created xsi:type="dcterms:W3CDTF">2018-11-19T17:44:47Z</dcterms:created>
  <dcterms:modified xsi:type="dcterms:W3CDTF">2018-11-19T18:57:44Z</dcterms:modified>
</cp:coreProperties>
</file>