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8" r:id="rId3"/>
    <p:sldId id="257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3"/>
    <p:restoredTop sz="93447"/>
  </p:normalViewPr>
  <p:slideViewPr>
    <p:cSldViewPr snapToGrid="0" snapToObjects="1">
      <p:cViewPr varScale="1">
        <p:scale>
          <a:sx n="92" d="100"/>
          <a:sy n="92" d="100"/>
        </p:scale>
        <p:origin x="184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2/15/19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03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2/15/19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5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2/15/19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2/15/19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2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6F822A4-8DA6-4447-9B1F-C5DB58435268}" type="datetimeFigureOut">
              <a:rPr lang="en-US" smtClean="0"/>
              <a:t>2/15/19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85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2/15/19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7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2/15/19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29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2/15/19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9131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2/15/19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7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2/15/19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3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3772C379-9A7C-4C87-A116-CBE9F58B04C5}" type="datetimeFigureOut">
              <a:rPr lang="en-US" smtClean="0"/>
              <a:t>2/15/19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7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2/15/19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66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g"/><Relationship Id="rId7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B7A88-5F0B-9B4A-AA1A-D38D52000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874104"/>
            <a:ext cx="9966960" cy="3035808"/>
          </a:xfrm>
        </p:spPr>
        <p:txBody>
          <a:bodyPr/>
          <a:lstStyle/>
          <a:p>
            <a:r>
              <a:rPr lang="en-US" dirty="0"/>
              <a:t>De </a:t>
            </a:r>
            <a:r>
              <a:rPr lang="en-US" i="1" dirty="0" err="1"/>
              <a:t>Enamorada</a:t>
            </a:r>
            <a:r>
              <a:rPr lang="en-US" i="1" dirty="0"/>
              <a:t> </a:t>
            </a:r>
            <a:r>
              <a:rPr lang="en-US" dirty="0"/>
              <a:t>a </a:t>
            </a:r>
            <a:r>
              <a:rPr lang="en-US" i="1" dirty="0"/>
              <a:t>Roma</a:t>
            </a:r>
            <a:br>
              <a:rPr lang="en-US" i="1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B32C35-6497-1A42-AAE6-192BA2F1C6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El melodrama </a:t>
            </a:r>
            <a:r>
              <a:rPr lang="en-US" sz="2800" dirty="0" err="1"/>
              <a:t>mexicano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713971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D65177E-3718-7D40-B4AD-63B588D1C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En parejas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5456B78-5BF0-604B-9E05-C5D7A2083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1181" y="1888057"/>
            <a:ext cx="5118146" cy="3977640"/>
          </a:xfrm>
        </p:spPr>
        <p:txBody>
          <a:bodyPr/>
          <a:lstStyle/>
          <a:p>
            <a:pPr marL="0" indent="0">
              <a:buNone/>
            </a:pPr>
            <a:br>
              <a:rPr lang="es-ES" dirty="0"/>
            </a:br>
            <a:r>
              <a:rPr lang="es-ES" dirty="0"/>
              <a:t>​</a:t>
            </a:r>
            <a:br>
              <a:rPr lang="es-ES" dirty="0"/>
            </a:br>
            <a:r>
              <a:rPr lang="es-ES" sz="2400" b="1" dirty="0"/>
              <a:t>Identifica</a:t>
            </a:r>
            <a:r>
              <a:rPr lang="es-ES" sz="2400" dirty="0"/>
              <a:t>: Si </a:t>
            </a:r>
            <a:r>
              <a:rPr lang="es-ES" sz="2400" i="1" dirty="0"/>
              <a:t>Enamorada</a:t>
            </a:r>
            <a:r>
              <a:rPr lang="es-ES" sz="2400" dirty="0"/>
              <a:t> es una alegoría nacional, identifica la importancia del personaje de Beatriz Peñafiel dentro de este.</a:t>
            </a: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1533AC-712C-F642-8C9D-345351956B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018" y="1574944"/>
            <a:ext cx="3454400" cy="2362200"/>
          </a:xfrm>
        </p:spPr>
      </p:pic>
      <p:pic>
        <p:nvPicPr>
          <p:cNvPr id="7" name="Picture 6" descr="A person wearing a mask&#10;&#10;Description automatically generated">
            <a:extLst>
              <a:ext uri="{FF2B5EF4-FFF2-40B4-BE49-F238E27FC236}">
                <a16:creationId xmlns:a16="http://schemas.microsoft.com/office/drawing/2014/main" id="{FB6500C5-02D0-6A4B-A77C-BB2B1AC74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327" y="3978985"/>
            <a:ext cx="37592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9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9A7168-BDB4-2B4A-B0DB-101AD8FB56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Chingón</a:t>
            </a:r>
            <a:r>
              <a:rPr lang="en-US" dirty="0"/>
              <a:t>/</a:t>
            </a:r>
            <a:r>
              <a:rPr lang="en-US" dirty="0" err="1"/>
              <a:t>Chingado</a:t>
            </a:r>
            <a:endParaRPr lang="en-US" dirty="0"/>
          </a:p>
        </p:txBody>
      </p:sp>
      <p:pic>
        <p:nvPicPr>
          <p:cNvPr id="13" name="Content Placeholder 12" descr="A picture containing person, man, standing, indoor&#10;&#10;Description automatically generated">
            <a:extLst>
              <a:ext uri="{FF2B5EF4-FFF2-40B4-BE49-F238E27FC236}">
                <a16:creationId xmlns:a16="http://schemas.microsoft.com/office/drawing/2014/main" id="{C291D94D-60E0-C749-9C20-8E2EBBF9BD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316" y="2994597"/>
            <a:ext cx="2053651" cy="3292475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6DF376-9337-6741-B227-7DCCC21FCD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6416" y="1963104"/>
            <a:ext cx="4754880" cy="640080"/>
          </a:xfrm>
        </p:spPr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Malinche</a:t>
            </a:r>
            <a:r>
              <a:rPr lang="en-US" dirty="0"/>
              <a:t>/ La virgin Guadalupe</a:t>
            </a:r>
          </a:p>
        </p:txBody>
      </p:sp>
      <p:pic>
        <p:nvPicPr>
          <p:cNvPr id="15" name="Content Placeholder 14" descr="A close up of a person wearing a hat&#10;&#10;Description automatically generated">
            <a:extLst>
              <a:ext uri="{FF2B5EF4-FFF2-40B4-BE49-F238E27FC236}">
                <a16:creationId xmlns:a16="http://schemas.microsoft.com/office/drawing/2014/main" id="{828A6C16-777C-2C4A-A79E-D536C0282D7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3010566"/>
            <a:ext cx="3162300" cy="25654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5758E2B-E980-0D4D-99DC-E510314C0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género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identidad</a:t>
            </a:r>
            <a:r>
              <a:rPr lang="en-US" dirty="0"/>
              <a:t> </a:t>
            </a:r>
            <a:r>
              <a:rPr lang="en-US" dirty="0" err="1"/>
              <a:t>mexicana</a:t>
            </a:r>
            <a:r>
              <a:rPr lang="en-US" dirty="0"/>
              <a:t> </a:t>
            </a:r>
          </a:p>
        </p:txBody>
      </p:sp>
      <p:pic>
        <p:nvPicPr>
          <p:cNvPr id="17" name="Picture 16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51EE92C0-4FD1-2741-9DE3-AF20B15E5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458" y="2781923"/>
            <a:ext cx="2786727" cy="3717822"/>
          </a:xfrm>
          <a:prstGeom prst="rect">
            <a:avLst/>
          </a:prstGeom>
        </p:spPr>
      </p:pic>
      <p:pic>
        <p:nvPicPr>
          <p:cNvPr id="19" name="Picture 18" descr="A picture containing indoor, table&#10;&#10;Description automatically generated">
            <a:extLst>
              <a:ext uri="{FF2B5EF4-FFF2-40B4-BE49-F238E27FC236}">
                <a16:creationId xmlns:a16="http://schemas.microsoft.com/office/drawing/2014/main" id="{0C816848-523C-0E4E-9922-D6A0255211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963" y="2627117"/>
            <a:ext cx="2227688" cy="33192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4F1ABC8-04B1-584C-9428-A4B6452CA4F2}"/>
              </a:ext>
            </a:extLst>
          </p:cNvPr>
          <p:cNvSpPr txBox="1"/>
          <p:nvPr/>
        </p:nvSpPr>
        <p:spPr>
          <a:xfrm>
            <a:off x="1863090" y="6086082"/>
            <a:ext cx="8533105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¿</a:t>
            </a:r>
            <a:r>
              <a:rPr lang="en-US" sz="2800" b="1" dirty="0" err="1"/>
              <a:t>Cuáles</a:t>
            </a:r>
            <a:r>
              <a:rPr lang="en-US" sz="2800" b="1" dirty="0"/>
              <a:t> son las </a:t>
            </a:r>
            <a:r>
              <a:rPr lang="en-US" sz="2800" b="1" dirty="0" err="1"/>
              <a:t>características</a:t>
            </a:r>
            <a:r>
              <a:rPr lang="en-US" sz="2800" b="1" dirty="0"/>
              <a:t> de </a:t>
            </a:r>
            <a:r>
              <a:rPr lang="en-US" sz="2800" b="1" dirty="0" err="1"/>
              <a:t>cada</a:t>
            </a:r>
            <a:r>
              <a:rPr lang="en-US" sz="2800" b="1" dirty="0"/>
              <a:t> </a:t>
            </a:r>
            <a:r>
              <a:rPr lang="en-US" sz="2800" b="1" dirty="0" err="1"/>
              <a:t>uno</a:t>
            </a:r>
            <a:r>
              <a:rPr lang="en-US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5126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7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person, brass, music, outdoor&#10;&#10;Description automatically generated">
            <a:extLst>
              <a:ext uri="{FF2B5EF4-FFF2-40B4-BE49-F238E27FC236}">
                <a16:creationId xmlns:a16="http://schemas.microsoft.com/office/drawing/2014/main" id="{CD8F0C8E-F023-5845-951B-4A835F5EB2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2019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10" name="Picture 9" descr="A person in a white shirt&#10;&#10;Description automatically generated">
            <a:extLst>
              <a:ext uri="{FF2B5EF4-FFF2-40B4-BE49-F238E27FC236}">
                <a16:creationId xmlns:a16="http://schemas.microsoft.com/office/drawing/2014/main" id="{8984AB54-511C-C34C-9E0E-05E67CEF78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876"/>
          <a:stretch/>
        </p:blipFill>
        <p:spPr>
          <a:xfrm>
            <a:off x="20" y="9"/>
            <a:ext cx="7279893" cy="3895335"/>
          </a:xfrm>
          <a:custGeom>
            <a:avLst/>
            <a:gdLst>
              <a:gd name="connsiteX0" fmla="*/ 0 w 7279913"/>
              <a:gd name="connsiteY0" fmla="*/ 0 h 3895335"/>
              <a:gd name="connsiteX1" fmla="*/ 7279913 w 7279913"/>
              <a:gd name="connsiteY1" fmla="*/ 0 h 3895335"/>
              <a:gd name="connsiteX2" fmla="*/ 7279913 w 7279913"/>
              <a:gd name="connsiteY2" fmla="*/ 3116976 h 3895335"/>
              <a:gd name="connsiteX3" fmla="*/ 5011287 w 7279913"/>
              <a:gd name="connsiteY3" fmla="*/ 3116976 h 3895335"/>
              <a:gd name="connsiteX4" fmla="*/ 5011287 w 7279913"/>
              <a:gd name="connsiteY4" fmla="*/ 3895335 h 3895335"/>
              <a:gd name="connsiteX5" fmla="*/ 0 w 7279913"/>
              <a:gd name="connsiteY5" fmla="*/ 3895335 h 389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8" name="Picture 7" descr="A person standing in a room&#10;&#10;Description automatically generated">
            <a:extLst>
              <a:ext uri="{FF2B5EF4-FFF2-40B4-BE49-F238E27FC236}">
                <a16:creationId xmlns:a16="http://schemas.microsoft.com/office/drawing/2014/main" id="{494D40B0-113E-9648-9C98-A947C8B44B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2" r="4275" b="4"/>
          <a:stretch/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12" name="Picture 11" descr="A person standing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76F6444D-2383-6042-B544-AA6091E18B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"/>
          <a:stretch/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3EC4BE-27AF-2D40-B61B-FC2DB987B1E2}"/>
              </a:ext>
            </a:extLst>
          </p:cNvPr>
          <p:cNvSpPr txBox="1"/>
          <p:nvPr/>
        </p:nvSpPr>
        <p:spPr>
          <a:xfrm>
            <a:off x="71612" y="2940590"/>
            <a:ext cx="11210120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¿</a:t>
            </a:r>
            <a:r>
              <a:rPr lang="en-US" sz="2800" b="1" dirty="0" err="1"/>
              <a:t>En</a:t>
            </a:r>
            <a:r>
              <a:rPr lang="en-US" sz="2800" b="1" dirty="0"/>
              <a:t> </a:t>
            </a:r>
            <a:r>
              <a:rPr lang="en-US" sz="2800" b="1" dirty="0" err="1"/>
              <a:t>qué</a:t>
            </a:r>
            <a:r>
              <a:rPr lang="en-US" sz="2800" b="1" dirty="0"/>
              <a:t> </a:t>
            </a:r>
            <a:r>
              <a:rPr lang="en-US" sz="2800" b="1" dirty="0" err="1"/>
              <a:t>categoría</a:t>
            </a:r>
            <a:r>
              <a:rPr lang="en-US" sz="2800" b="1" dirty="0"/>
              <a:t> </a:t>
            </a:r>
            <a:r>
              <a:rPr lang="en-US" sz="2800" b="1" dirty="0" err="1"/>
              <a:t>entrarían</a:t>
            </a:r>
            <a:r>
              <a:rPr lang="en-US" sz="2800" b="1" dirty="0"/>
              <a:t> </a:t>
            </a:r>
            <a:r>
              <a:rPr lang="en-US" sz="2800" b="1" dirty="0" err="1"/>
              <a:t>cada</a:t>
            </a:r>
            <a:r>
              <a:rPr lang="en-US" sz="2800" b="1" dirty="0"/>
              <a:t> </a:t>
            </a:r>
            <a:r>
              <a:rPr lang="en-US" sz="2800" b="1" dirty="0" err="1"/>
              <a:t>uno</a:t>
            </a:r>
            <a:r>
              <a:rPr lang="en-US" sz="2800" b="1" dirty="0"/>
              <a:t> de </a:t>
            </a:r>
            <a:r>
              <a:rPr lang="en-US" sz="2800" b="1" dirty="0" err="1"/>
              <a:t>estos</a:t>
            </a:r>
            <a:r>
              <a:rPr lang="en-US" sz="2800" b="1" dirty="0"/>
              <a:t> </a:t>
            </a:r>
            <a:r>
              <a:rPr lang="en-US" sz="2800" b="1" dirty="0" err="1"/>
              <a:t>personajes</a:t>
            </a:r>
            <a:r>
              <a:rPr lang="en-US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9355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7B3ABB-F8FE-FD4F-AFF4-A2810899D3CB}"/>
              </a:ext>
            </a:extLst>
          </p:cNvPr>
          <p:cNvSpPr/>
          <p:nvPr/>
        </p:nvSpPr>
        <p:spPr>
          <a:xfrm>
            <a:off x="623455" y="2390854"/>
            <a:ext cx="36575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/>
              <a:t>Explica</a:t>
            </a:r>
            <a:r>
              <a:rPr lang="es-ES" sz="2000" dirty="0"/>
              <a:t>: ¿De qué manera vemos el concepto de </a:t>
            </a:r>
            <a:r>
              <a:rPr lang="es-ES" sz="2000" i="1" dirty="0"/>
              <a:t>melodrama</a:t>
            </a:r>
            <a:r>
              <a:rPr lang="es-ES" sz="2000" dirty="0"/>
              <a:t> representado en </a:t>
            </a:r>
            <a:r>
              <a:rPr lang="es-ES" sz="2000" i="1" dirty="0"/>
              <a:t>Roma</a:t>
            </a:r>
            <a:r>
              <a:rPr lang="es-ES" sz="2000" dirty="0"/>
              <a:t>?</a:t>
            </a:r>
            <a:endParaRPr lang="es-ES_tradnl" sz="2000" dirty="0"/>
          </a:p>
        </p:txBody>
      </p:sp>
      <p:pic>
        <p:nvPicPr>
          <p:cNvPr id="3" name="Content Placeholder 12" descr="Roma">
            <a:extLst>
              <a:ext uri="{FF2B5EF4-FFF2-40B4-BE49-F238E27FC236}">
                <a16:creationId xmlns:a16="http://schemas.microsoft.com/office/drawing/2014/main" id="{84FB15C4-550B-E349-8E8B-64E5034CD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617" y="1341123"/>
            <a:ext cx="6074880" cy="3422902"/>
          </a:xfrm>
          <a:prstGeom prst="rect">
            <a:avLst/>
          </a:prstGeom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id="{C51A0917-66E0-6544-B873-98960C8A3D93}"/>
              </a:ext>
            </a:extLst>
          </p:cNvPr>
          <p:cNvSpPr txBox="1">
            <a:spLocks/>
          </p:cNvSpPr>
          <p:nvPr/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En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parejas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5F44C1-12BE-654C-9240-779B72F87646}"/>
              </a:ext>
            </a:extLst>
          </p:cNvPr>
          <p:cNvSpPr/>
          <p:nvPr/>
        </p:nvSpPr>
        <p:spPr>
          <a:xfrm>
            <a:off x="1482436" y="4881852"/>
            <a:ext cx="97813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 Melodrama: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Cambria" panose="02040503050406030204" pitchFamily="18" charset="0"/>
              </a:rPr>
              <a:t>Relaciones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complejas</a:t>
            </a:r>
            <a:r>
              <a:rPr lang="en-US" dirty="0">
                <a:latin typeface="Cambria" panose="02040503050406030204" pitchFamily="18" charset="0"/>
              </a:rPr>
              <a:t> y </a:t>
            </a:r>
            <a:r>
              <a:rPr lang="en-US" dirty="0" err="1">
                <a:latin typeface="Cambria" panose="02040503050406030204" pitchFamily="18" charset="0"/>
              </a:rPr>
              <a:t>difíciles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La </a:t>
            </a:r>
            <a:r>
              <a:rPr lang="en-US" dirty="0" err="1">
                <a:latin typeface="Cambria" panose="02040503050406030204" pitchFamily="18" charset="0"/>
              </a:rPr>
              <a:t>vida</a:t>
            </a:r>
            <a:r>
              <a:rPr lang="en-US" dirty="0">
                <a:latin typeface="Cambria" panose="02040503050406030204" pitchFamily="18" charset="0"/>
              </a:rPr>
              <a:t> particular y </a:t>
            </a:r>
            <a:r>
              <a:rPr lang="en-US" dirty="0" err="1">
                <a:latin typeface="Cambria" panose="02040503050406030204" pitchFamily="18" charset="0"/>
              </a:rPr>
              <a:t>privada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expuesta</a:t>
            </a:r>
            <a:r>
              <a:rPr lang="en-US" dirty="0">
                <a:latin typeface="Cambria" panose="02040503050406030204" pitchFamily="18" charset="0"/>
              </a:rPr>
              <a:t> para el </a:t>
            </a:r>
            <a:r>
              <a:rPr lang="en-US" dirty="0" err="1">
                <a:latin typeface="Cambria" panose="02040503050406030204" pitchFamily="18" charset="0"/>
              </a:rPr>
              <a:t>consumo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público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Cambria" panose="02040503050406030204" pitchFamily="18" charset="0"/>
              </a:rPr>
              <a:t>Apela</a:t>
            </a:r>
            <a:r>
              <a:rPr lang="en-US" dirty="0">
                <a:latin typeface="Cambria" panose="02040503050406030204" pitchFamily="18" charset="0"/>
              </a:rPr>
              <a:t> a las </a:t>
            </a:r>
            <a:r>
              <a:rPr lang="en-US" dirty="0" err="1">
                <a:latin typeface="Cambria" panose="02040503050406030204" pitchFamily="18" charset="0"/>
              </a:rPr>
              <a:t>emociones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por</a:t>
            </a:r>
            <a:r>
              <a:rPr lang="en-US" dirty="0">
                <a:latin typeface="Cambria" panose="02040503050406030204" pitchFamily="18" charset="0"/>
              </a:rPr>
              <a:t> medio de </a:t>
            </a:r>
            <a:r>
              <a:rPr lang="es-ES" dirty="0">
                <a:latin typeface="Cambria" panose="02040503050406030204" pitchFamily="18" charset="0"/>
              </a:rPr>
              <a:t>música ambiental para generar una sensación y la teatralización o exageración de las sensaciones y emociones expuestas.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65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erson standing in a field&#10;&#10;Description automatically generated">
            <a:extLst>
              <a:ext uri="{FF2B5EF4-FFF2-40B4-BE49-F238E27FC236}">
                <a16:creationId xmlns:a16="http://schemas.microsoft.com/office/drawing/2014/main" id="{6EEFD668-7903-8746-900C-34C0859607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6" b="19917"/>
          <a:stretch/>
        </p:blipFill>
        <p:spPr>
          <a:xfrm>
            <a:off x="3390113" y="4200027"/>
            <a:ext cx="6109205" cy="2440933"/>
          </a:xfrm>
          <a:prstGeom prst="rect">
            <a:avLst/>
          </a:prstGeom>
        </p:spPr>
      </p:pic>
      <p:pic>
        <p:nvPicPr>
          <p:cNvPr id="21" name="Picture 20" descr="A group of people walking down a dirt road&#10;&#10;Description automatically generated">
            <a:extLst>
              <a:ext uri="{FF2B5EF4-FFF2-40B4-BE49-F238E27FC236}">
                <a16:creationId xmlns:a16="http://schemas.microsoft.com/office/drawing/2014/main" id="{7C900695-5255-214F-BF4F-01A0D505B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043" y="4691014"/>
            <a:ext cx="4351172" cy="1971625"/>
          </a:xfrm>
          <a:prstGeom prst="rect">
            <a:avLst/>
          </a:prstGeom>
        </p:spPr>
      </p:pic>
      <p:pic>
        <p:nvPicPr>
          <p:cNvPr id="10" name="Picture 9" descr="A group of people eating food at a restaurant&#10;&#10;Description automatically generated">
            <a:extLst>
              <a:ext uri="{FF2B5EF4-FFF2-40B4-BE49-F238E27FC236}">
                <a16:creationId xmlns:a16="http://schemas.microsoft.com/office/drawing/2014/main" id="{4F655F81-BBFC-AD4B-A54E-1A5F1C479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77" y="0"/>
            <a:ext cx="4881866" cy="2440933"/>
          </a:xfrm>
          <a:prstGeom prst="rect">
            <a:avLst/>
          </a:prstGeom>
        </p:spPr>
      </p:pic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DD2F9CC7-A126-4741-9424-63B5A4DD76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529" y="-46657"/>
            <a:ext cx="3942465" cy="262831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987D5D5-6A37-C24E-8331-22D5C0BF8228}"/>
              </a:ext>
            </a:extLst>
          </p:cNvPr>
          <p:cNvSpPr txBox="1">
            <a:spLocks/>
          </p:cNvSpPr>
          <p:nvPr/>
        </p:nvSpPr>
        <p:spPr>
          <a:xfrm>
            <a:off x="878814" y="2618804"/>
            <a:ext cx="10229975" cy="16093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cmpd="dbl">
            <a:solidFill>
              <a:schemeClr val="tx1"/>
            </a:solidFill>
            <a:prstDash val="solid"/>
            <a:round/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/>
              <a:t>Además</a:t>
            </a:r>
            <a:r>
              <a:rPr lang="en-US" dirty="0"/>
              <a:t> de </a:t>
            </a:r>
            <a:r>
              <a:rPr lang="en-US" dirty="0" err="1"/>
              <a:t>género</a:t>
            </a:r>
            <a:r>
              <a:rPr lang="en-US" dirty="0"/>
              <a:t> e </a:t>
            </a:r>
            <a:r>
              <a:rPr lang="en-US" dirty="0" err="1"/>
              <a:t>identidad</a:t>
            </a:r>
            <a:r>
              <a:rPr lang="en-US" dirty="0"/>
              <a:t>, 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temas</a:t>
            </a:r>
            <a:r>
              <a:rPr lang="en-US" dirty="0"/>
              <a:t> se </a:t>
            </a:r>
            <a:r>
              <a:rPr lang="en-US" dirty="0" err="1"/>
              <a:t>trata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película</a:t>
            </a:r>
            <a:r>
              <a:rPr lang="en-US" dirty="0"/>
              <a:t>?</a:t>
            </a:r>
          </a:p>
        </p:txBody>
      </p:sp>
      <p:pic>
        <p:nvPicPr>
          <p:cNvPr id="14" name="Picture 13" descr="A person riding on the back of a car&#10;&#10;Description automatically generated">
            <a:extLst>
              <a:ext uri="{FF2B5EF4-FFF2-40B4-BE49-F238E27FC236}">
                <a16:creationId xmlns:a16="http://schemas.microsoft.com/office/drawing/2014/main" id="{5D7ABE8A-4D7A-7E47-8AD9-FDB11F42D8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5" y="4478156"/>
            <a:ext cx="4261338" cy="2397343"/>
          </a:xfrm>
          <a:prstGeom prst="rect">
            <a:avLst/>
          </a:prstGeom>
        </p:spPr>
      </p:pic>
      <p:pic>
        <p:nvPicPr>
          <p:cNvPr id="15" name="Picture 14" descr="A group of people sitting on a bed&#10;&#10;Description automatically generated">
            <a:extLst>
              <a:ext uri="{FF2B5EF4-FFF2-40B4-BE49-F238E27FC236}">
                <a16:creationId xmlns:a16="http://schemas.microsoft.com/office/drawing/2014/main" id="{4B5568EE-27F0-3F4D-981D-9308D77550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504" y="367465"/>
            <a:ext cx="3686421" cy="19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3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A1B0A7-3632-F64B-8DB7-20D15AF3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89" y="284814"/>
            <a:ext cx="11002780" cy="61309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_tradnl" b="0" dirty="0"/>
              <a:t>En grupos: </a:t>
            </a:r>
            <a:br>
              <a:rPr lang="es-ES_tradnl" b="0" dirty="0"/>
            </a:br>
            <a:r>
              <a:rPr lang="es-ES_tradnl" b="0" dirty="0"/>
              <a:t>1. Escoge un tema de los que se mencionó anteriormente.</a:t>
            </a:r>
            <a:br>
              <a:rPr lang="es-ES_tradnl" b="0" dirty="0"/>
            </a:br>
            <a:r>
              <a:rPr lang="es-ES_tradnl" b="0" dirty="0"/>
              <a:t>2. ¿Cómo se ve el tema en la </a:t>
            </a:r>
            <a:r>
              <a:rPr lang="es-ES_tradnl" b="0" dirty="0" err="1"/>
              <a:t>pelícual</a:t>
            </a:r>
            <a:r>
              <a:rPr lang="es-ES_tradnl" b="0" dirty="0"/>
              <a:t>? </a:t>
            </a:r>
            <a:br>
              <a:rPr lang="es-ES_tradnl" b="0" dirty="0"/>
            </a:br>
            <a:r>
              <a:rPr lang="es-ES_tradnl" b="0" dirty="0"/>
              <a:t>3. </a:t>
            </a:r>
            <a:r>
              <a:rPr lang="es-ES_tradnl" b="0"/>
              <a:t>Menciona ejemplos.</a:t>
            </a:r>
            <a:endParaRPr lang="es-ES_tradnl" b="0" dirty="0"/>
          </a:p>
        </p:txBody>
      </p:sp>
    </p:spTree>
    <p:extLst>
      <p:ext uri="{BB962C8B-B14F-4D97-AF65-F5344CB8AC3E}">
        <p14:creationId xmlns:p14="http://schemas.microsoft.com/office/powerpoint/2010/main" val="16701257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Custom 1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119</Words>
  <Application>Microsoft Macintosh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Bookman Old Style</vt:lpstr>
      <vt:lpstr>Calibri</vt:lpstr>
      <vt:lpstr>Cambria</vt:lpstr>
      <vt:lpstr>Century Gothic</vt:lpstr>
      <vt:lpstr>Rockwell Extra Bold</vt:lpstr>
      <vt:lpstr>Wingdings</vt:lpstr>
      <vt:lpstr>Wood Type</vt:lpstr>
      <vt:lpstr>De Enamorada a Roma </vt:lpstr>
      <vt:lpstr>En parejas</vt:lpstr>
      <vt:lpstr>El género en la identidad mexicana </vt:lpstr>
      <vt:lpstr>PowerPoint Presentation</vt:lpstr>
      <vt:lpstr>PowerPoint Presentation</vt:lpstr>
      <vt:lpstr>PowerPoint Presentation</vt:lpstr>
      <vt:lpstr>En grupos:  1. Escoge un tema de los que se mencionó anteriormente. 2. ¿Cómo se ve el tema en la pelícual?  3. Menciona ejemplos.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melodrama mexicano</dc:title>
  <dc:creator>Torres Oyarce, Tania</dc:creator>
  <cp:lastModifiedBy>Meloddye Carpio Rios</cp:lastModifiedBy>
  <cp:revision>11</cp:revision>
  <dcterms:created xsi:type="dcterms:W3CDTF">2019-02-15T03:10:44Z</dcterms:created>
  <dcterms:modified xsi:type="dcterms:W3CDTF">2019-02-15T16:24:43Z</dcterms:modified>
</cp:coreProperties>
</file>