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18"/>
  </p:notesMasterIdLst>
  <p:handoutMasterIdLst>
    <p:handoutMasterId r:id="rId19"/>
  </p:handoutMasterIdLst>
  <p:sldIdLst>
    <p:sldId id="258" r:id="rId3"/>
    <p:sldId id="259" r:id="rId4"/>
    <p:sldId id="268" r:id="rId5"/>
    <p:sldId id="257" r:id="rId6"/>
    <p:sldId id="266" r:id="rId7"/>
    <p:sldId id="262" r:id="rId8"/>
    <p:sldId id="260" r:id="rId9"/>
    <p:sldId id="265" r:id="rId10"/>
    <p:sldId id="267" r:id="rId11"/>
    <p:sldId id="261" r:id="rId12"/>
    <p:sldId id="269" r:id="rId13"/>
    <p:sldId id="270" r:id="rId14"/>
    <p:sldId id="263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1" autoAdjust="0"/>
    <p:restoredTop sz="94656"/>
  </p:normalViewPr>
  <p:slideViewPr>
    <p:cSldViewPr snapToGrid="0">
      <p:cViewPr varScale="1">
        <p:scale>
          <a:sx n="71" d="100"/>
          <a:sy n="71" d="100"/>
        </p:scale>
        <p:origin x="168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5AC47-1AC4-47CE-A93B-69BD784FE48A}" type="datetimeFigureOut">
              <a:rPr lang="en-US"/>
              <a:t>1/10/19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3AAD8-78B0-4EF6-84C7-32A82E764FC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31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7794F-1BC9-4278-AE26-4DD2F6BD4056}" type="datetimeFigureOut">
              <a:rPr lang="en-US"/>
              <a:t>1/10/19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84417-8091-4A5A-B5F1-70C19F410C1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706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 err="1"/>
              <a:t>Cool</a:t>
            </a:r>
            <a:r>
              <a:rPr lang="es-419" dirty="0"/>
              <a:t> </a:t>
            </a:r>
            <a:r>
              <a:rPr lang="es-419" dirty="0" err="1"/>
              <a:t>down</a:t>
            </a:r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3A813-5A3A-4B07-B28D-0172548973F5}" type="slidenum">
              <a:rPr lang="es-419" smtClean="0"/>
              <a:t>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97546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4417-8091-4A5A-B5F1-70C19F410C1B}" type="slidenum">
              <a:rPr lang="es-419" smtClean="0"/>
              <a:t>13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81759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4417-8091-4A5A-B5F1-70C19F410C1B}" type="slidenum">
              <a:rPr lang="es-419" smtClean="0"/>
              <a:t>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17823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4417-8091-4A5A-B5F1-70C19F410C1B}" type="slidenum">
              <a:rPr lang="es-419" smtClean="0"/>
              <a:t>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66875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4417-8091-4A5A-B5F1-70C19F410C1B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66169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4417-8091-4A5A-B5F1-70C19F410C1B}" type="slidenum">
              <a:rPr lang="es-419" smtClean="0"/>
              <a:t>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8780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4417-8091-4A5A-B5F1-70C19F410C1B}" type="slidenum">
              <a:rPr lang="es-419" smtClean="0"/>
              <a:t>8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45059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4417-8091-4A5A-B5F1-70C19F410C1B}" type="slidenum">
              <a:rPr lang="es-419" smtClean="0"/>
              <a:t>9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26667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4417-8091-4A5A-B5F1-70C19F410C1B}" type="slidenum">
              <a:rPr lang="es-419" smtClean="0"/>
              <a:t>10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31784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4417-8091-4A5A-B5F1-70C19F410C1B}" type="slidenum">
              <a:rPr lang="es-419" smtClean="0"/>
              <a:t>11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28478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/>
              <a:t>1/10/19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1/10/19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1/10/19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1/10/19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1/10/19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1/10/19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1/10/19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1/10/19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1/10/19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1/10/19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1/10/19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/>
              <a:t>1/10/19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7" y="2755669"/>
            <a:ext cx="10515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Bienvenidos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a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clase</a:t>
            </a:r>
            <a:b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b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b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sz="53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COMPARACIONES</a:t>
            </a:r>
            <a:b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b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Mañana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hay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prueba</a:t>
            </a:r>
            <a:endParaRPr lang="es-419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246952-8A8A-E14C-B77E-0A77436D5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314" y="4486131"/>
            <a:ext cx="3588207" cy="1733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561C32-AC72-0642-A3E5-B739259DA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247" y="4486130"/>
            <a:ext cx="3104967" cy="17330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44F1BA-F683-B245-96CA-8867DFE7F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92" y="2909327"/>
            <a:ext cx="2248430" cy="1374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02A594-79D0-CF4C-9F51-6B621A076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5035" y="2924936"/>
            <a:ext cx="2555407" cy="1561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9F5B0-F295-2A43-B734-F37035931C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217" y="587568"/>
            <a:ext cx="2367075" cy="13255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025CEA-0971-A045-9D0C-DF03DE2417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3503" y="638865"/>
            <a:ext cx="2573314" cy="14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02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229973"/>
            <a:ext cx="10515600" cy="1325562"/>
          </a:xfrm>
        </p:spPr>
        <p:txBody>
          <a:bodyPr>
            <a:normAutofit/>
          </a:bodyPr>
          <a:lstStyle/>
          <a:p>
            <a:r>
              <a:rPr lang="es-419" sz="2800" dirty="0"/>
              <a:t>Comparaciones de equivalencia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971" t="13971" r="61549" b="74070"/>
          <a:stretch/>
        </p:blipFill>
        <p:spPr>
          <a:xfrm>
            <a:off x="3179618" y="1278082"/>
            <a:ext cx="6360690" cy="1278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189" t="71541" r="61184" b="18354"/>
          <a:stretch/>
        </p:blipFill>
        <p:spPr>
          <a:xfrm>
            <a:off x="3072245" y="3974760"/>
            <a:ext cx="6899577" cy="11326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70853" y="2803797"/>
            <a:ext cx="88898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/>
              <a:t>Adele 		es 	</a:t>
            </a:r>
            <a:r>
              <a:rPr lang="es-419" dirty="0">
                <a:solidFill>
                  <a:schemeClr val="tx2">
                    <a:lumMod val="75000"/>
                  </a:schemeClr>
                </a:solidFill>
              </a:rPr>
              <a:t>tan</a:t>
            </a:r>
            <a:r>
              <a:rPr lang="es-419" dirty="0"/>
              <a:t> </a:t>
            </a:r>
            <a:r>
              <a:rPr lang="en-US" dirty="0"/>
              <a:t>  [</a:t>
            </a:r>
            <a:r>
              <a:rPr lang="es-419" dirty="0"/>
              <a:t>talentosa</a:t>
            </a:r>
            <a:r>
              <a:rPr lang="en-US" dirty="0"/>
              <a:t>]</a:t>
            </a:r>
            <a:r>
              <a:rPr lang="es-419" dirty="0"/>
              <a:t>    </a:t>
            </a:r>
            <a:r>
              <a:rPr lang="es-419" dirty="0">
                <a:solidFill>
                  <a:schemeClr val="tx2">
                    <a:lumMod val="75000"/>
                  </a:schemeClr>
                </a:solidFill>
              </a:rPr>
              <a:t>como</a:t>
            </a:r>
            <a:r>
              <a:rPr lang="es-419" dirty="0"/>
              <a:t> 	</a:t>
            </a:r>
            <a:r>
              <a:rPr lang="es-419" dirty="0" err="1"/>
              <a:t>Beyoncé</a:t>
            </a:r>
            <a:r>
              <a:rPr lang="es-419" dirty="0"/>
              <a:t>.</a:t>
            </a:r>
          </a:p>
          <a:p>
            <a:endParaRPr lang="es-419" dirty="0"/>
          </a:p>
          <a:p>
            <a:r>
              <a:rPr lang="es-419" dirty="0"/>
              <a:t>Forrest </a:t>
            </a:r>
            <a:r>
              <a:rPr lang="es-419" dirty="0" err="1"/>
              <a:t>Gump</a:t>
            </a:r>
            <a:r>
              <a:rPr lang="es-419" dirty="0"/>
              <a:t>   tiene    </a:t>
            </a:r>
            <a:r>
              <a:rPr lang="es-419" dirty="0">
                <a:solidFill>
                  <a:schemeClr val="tx2">
                    <a:lumMod val="75000"/>
                  </a:schemeClr>
                </a:solidFill>
              </a:rPr>
              <a:t>tantos</a:t>
            </a:r>
            <a:r>
              <a:rPr lang="es-419" dirty="0"/>
              <a:t>  </a:t>
            </a:r>
            <a:r>
              <a:rPr lang="en-US" dirty="0"/>
              <a:t>  [</a:t>
            </a:r>
            <a:r>
              <a:rPr lang="es-419" dirty="0" err="1"/>
              <a:t>Oscars</a:t>
            </a:r>
            <a:r>
              <a:rPr lang="en-US" dirty="0"/>
              <a:t>]   </a:t>
            </a:r>
            <a:r>
              <a:rPr lang="es-419" dirty="0"/>
              <a:t>    </a:t>
            </a:r>
            <a:r>
              <a:rPr lang="es-419" dirty="0">
                <a:solidFill>
                  <a:schemeClr val="tx2">
                    <a:lumMod val="75000"/>
                  </a:schemeClr>
                </a:solidFill>
              </a:rPr>
              <a:t>como</a:t>
            </a:r>
            <a:r>
              <a:rPr lang="es-419" dirty="0"/>
              <a:t> 	Chicago.</a:t>
            </a:r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r>
              <a:rPr lang="es-419" dirty="0"/>
              <a:t> 	Ustedes 	</a:t>
            </a:r>
            <a:r>
              <a:rPr lang="en-US" dirty="0"/>
              <a:t> [</a:t>
            </a:r>
            <a:r>
              <a:rPr lang="es-419" dirty="0"/>
              <a:t>estudian</a:t>
            </a:r>
            <a:r>
              <a:rPr lang="en-US" dirty="0"/>
              <a:t>]</a:t>
            </a:r>
            <a:r>
              <a:rPr lang="es-419" dirty="0"/>
              <a:t>       </a:t>
            </a:r>
            <a:r>
              <a:rPr lang="es-419" dirty="0">
                <a:solidFill>
                  <a:schemeClr val="tx2">
                    <a:lumMod val="75000"/>
                  </a:schemeClr>
                </a:solidFill>
              </a:rPr>
              <a:t>tanto como       </a:t>
            </a:r>
            <a:r>
              <a:rPr lang="es-419" dirty="0"/>
              <a:t>ellos.</a:t>
            </a:r>
          </a:p>
        </p:txBody>
      </p:sp>
    </p:spTree>
    <p:extLst>
      <p:ext uri="{BB962C8B-B14F-4D97-AF65-F5344CB8AC3E}">
        <p14:creationId xmlns:p14="http://schemas.microsoft.com/office/powerpoint/2010/main" val="1819722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3600" dirty="0"/>
              <a:t>¿Qué opinan?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5127" y="169132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s-419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141794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s-419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90600" y="1294194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419" sz="3600" dirty="0"/>
          </a:p>
          <a:p>
            <a:pPr marL="0" indent="0" algn="ctr">
              <a:buNone/>
            </a:pPr>
            <a:endParaRPr lang="es-419" sz="3200" dirty="0"/>
          </a:p>
          <a:p>
            <a:pPr marL="0" indent="0" algn="ctr">
              <a:buNone/>
            </a:pPr>
            <a:endParaRPr lang="es-419" sz="3200" dirty="0"/>
          </a:p>
          <a:p>
            <a:pPr marL="0" indent="0" algn="ctr">
              <a:buNone/>
            </a:pPr>
            <a:endParaRPr lang="es-419" sz="3200" dirty="0"/>
          </a:p>
          <a:p>
            <a:pPr marL="0" indent="0" algn="ctr">
              <a:buNone/>
            </a:pPr>
            <a:endParaRPr lang="es-419" sz="3200" dirty="0"/>
          </a:p>
          <a:p>
            <a:pPr marL="0" indent="0" algn="ctr">
              <a:buNone/>
            </a:pPr>
            <a:r>
              <a:rPr lang="es-419" sz="2400" dirty="0"/>
              <a:t>¿Es la película Eclipse </a:t>
            </a:r>
            <a:r>
              <a:rPr lang="es-419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mejor</a:t>
            </a:r>
            <a:r>
              <a:rPr lang="es-419" sz="2400" dirty="0"/>
              <a:t> </a:t>
            </a:r>
            <a:r>
              <a:rPr lang="es-419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que </a:t>
            </a:r>
            <a:r>
              <a:rPr lang="es-419" sz="2400" dirty="0"/>
              <a:t>la película El club de la lucha?</a:t>
            </a:r>
          </a:p>
          <a:p>
            <a:pPr marL="0" indent="0" algn="ctr">
              <a:buNone/>
            </a:pPr>
            <a:r>
              <a:rPr lang="es-419" sz="2400" dirty="0"/>
              <a:t> La película Eclipse no es </a:t>
            </a:r>
            <a:r>
              <a:rPr lang="es-419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mejor</a:t>
            </a:r>
            <a:r>
              <a:rPr lang="es-419" sz="2400" dirty="0"/>
              <a:t> </a:t>
            </a:r>
            <a:r>
              <a:rPr lang="es-419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que 	</a:t>
            </a:r>
            <a:r>
              <a:rPr lang="es-419" sz="2400" dirty="0"/>
              <a:t>la película El club de la lucha.</a:t>
            </a:r>
          </a:p>
          <a:p>
            <a:pPr marL="0" indent="0" algn="ctr">
              <a:buNone/>
            </a:pPr>
            <a:endParaRPr lang="es-419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388" y="1573569"/>
            <a:ext cx="1554151" cy="2293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572" y="1617221"/>
            <a:ext cx="1740664" cy="232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3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380" y="773384"/>
            <a:ext cx="10515600" cy="1325562"/>
          </a:xfrm>
        </p:spPr>
        <p:txBody>
          <a:bodyPr>
            <a:normAutofit/>
          </a:bodyPr>
          <a:lstStyle/>
          <a:p>
            <a:r>
              <a:rPr lang="es-419" sz="3000" dirty="0"/>
              <a:t>¿Es Enrique Iglesias </a:t>
            </a:r>
            <a:r>
              <a:rPr lang="es-419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mayor </a:t>
            </a:r>
            <a:r>
              <a:rPr lang="es-419" sz="3000" dirty="0"/>
              <a:t>(</a:t>
            </a:r>
            <a:r>
              <a:rPr lang="es-419" sz="3000" dirty="0" err="1"/>
              <a:t>older</a:t>
            </a:r>
            <a:r>
              <a:rPr lang="es-419" sz="3000" dirty="0"/>
              <a:t>) </a:t>
            </a:r>
            <a:r>
              <a:rPr lang="es-419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que </a:t>
            </a:r>
            <a:r>
              <a:rPr lang="es-419" sz="3000" dirty="0"/>
              <a:t>Ricky Martin?</a:t>
            </a:r>
            <a:br>
              <a:rPr lang="es-419" sz="3000" dirty="0"/>
            </a:br>
            <a:endParaRPr lang="es-419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28" y="2192005"/>
            <a:ext cx="3050984" cy="1704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701" y="2098946"/>
            <a:ext cx="2705100" cy="168592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2629" y="3548044"/>
            <a:ext cx="11105002" cy="3001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s-419" sz="3600" dirty="0"/>
          </a:p>
          <a:p>
            <a:pPr marL="0" indent="0" algn="ctr">
              <a:buNone/>
            </a:pPr>
            <a:endParaRPr lang="es-419" dirty="0"/>
          </a:p>
          <a:p>
            <a:pPr marL="0" indent="0" algn="ctr">
              <a:buNone/>
            </a:pPr>
            <a:r>
              <a:rPr lang="es-419" dirty="0"/>
              <a:t>No, Enrique Iglesias no es </a:t>
            </a:r>
            <a:r>
              <a:rPr lang="es-419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mayor que </a:t>
            </a:r>
            <a:r>
              <a:rPr lang="es-419" dirty="0"/>
              <a:t>Ricky Martin.</a:t>
            </a:r>
          </a:p>
          <a:p>
            <a:pPr marL="0" indent="0" algn="ctr">
              <a:buNone/>
            </a:pPr>
            <a:endParaRPr lang="es-419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248386" y="3959953"/>
            <a:ext cx="193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40 años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64648" y="3896012"/>
            <a:ext cx="193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43 años</a:t>
            </a:r>
          </a:p>
        </p:txBody>
      </p:sp>
    </p:spTree>
    <p:extLst>
      <p:ext uri="{BB962C8B-B14F-4D97-AF65-F5344CB8AC3E}">
        <p14:creationId xmlns:p14="http://schemas.microsoft.com/office/powerpoint/2010/main" val="162510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1762" t="14528" r="6479" b="57104"/>
          <a:stretch/>
        </p:blipFill>
        <p:spPr>
          <a:xfrm>
            <a:off x="2520094" y="1140479"/>
            <a:ext cx="6534868" cy="32835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38342" y="4598559"/>
            <a:ext cx="10381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/>
              <a:t> La película Eclipse   no es    </a:t>
            </a:r>
            <a:r>
              <a:rPr lang="es-419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mejor</a:t>
            </a:r>
            <a:r>
              <a:rPr lang="es-419" dirty="0"/>
              <a:t> </a:t>
            </a:r>
            <a:r>
              <a:rPr lang="es-419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que 	</a:t>
            </a:r>
            <a:r>
              <a:rPr lang="es-419" dirty="0"/>
              <a:t>la película El club de la lucha.</a:t>
            </a:r>
          </a:p>
          <a:p>
            <a:endParaRPr lang="es-419" dirty="0"/>
          </a:p>
          <a:p>
            <a:r>
              <a:rPr lang="es-419" dirty="0"/>
              <a:t> Enrique Iglesias       no es     </a:t>
            </a:r>
            <a:r>
              <a:rPr lang="es-419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mayor que 	</a:t>
            </a:r>
            <a:r>
              <a:rPr lang="es-419" dirty="0"/>
              <a:t>Ricky Martin.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610663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Cultura</a:t>
            </a:r>
            <a:br>
              <a:rPr lang="es-419" dirty="0"/>
            </a:br>
            <a:r>
              <a:rPr lang="es-419" sz="1800" dirty="0"/>
              <a:t>Página 272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37" t="16716" r="53629" b="7358"/>
          <a:stretch/>
        </p:blipFill>
        <p:spPr>
          <a:xfrm>
            <a:off x="4337116" y="1691322"/>
            <a:ext cx="3964433" cy="395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33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836" y="542030"/>
            <a:ext cx="10515600" cy="1325562"/>
          </a:xfrm>
        </p:spPr>
        <p:txBody>
          <a:bodyPr>
            <a:normAutofit/>
          </a:bodyPr>
          <a:lstStyle/>
          <a:p>
            <a:r>
              <a:rPr lang="es-419" sz="4000" dirty="0"/>
              <a:t>Responder</a:t>
            </a:r>
            <a:br>
              <a:rPr lang="es-419" sz="1800" dirty="0"/>
            </a:br>
            <a:r>
              <a:rPr lang="es-419" sz="1800" dirty="0"/>
              <a:t>Página 272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50" t="70473" r="54022" b="9351"/>
          <a:stretch/>
        </p:blipFill>
        <p:spPr>
          <a:xfrm>
            <a:off x="1767936" y="2269475"/>
            <a:ext cx="8669981" cy="232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6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1794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s-419" sz="3600" dirty="0"/>
              <a:t>Ellas compraron zapatos para ti.</a:t>
            </a:r>
          </a:p>
          <a:p>
            <a:pPr marL="0" indent="0" algn="ctr">
              <a:buNone/>
            </a:pPr>
            <a:endParaRPr lang="es-419" sz="3600" dirty="0"/>
          </a:p>
          <a:p>
            <a:pPr marL="0" indent="0" algn="ctr">
              <a:buNone/>
            </a:pPr>
            <a:r>
              <a:rPr lang="es-419" sz="3600" dirty="0"/>
              <a:t>Ellas </a:t>
            </a:r>
            <a:r>
              <a:rPr lang="en-US" sz="3600" dirty="0"/>
              <a:t>_____ </a:t>
            </a:r>
            <a:r>
              <a:rPr lang="es-419" sz="3600" dirty="0"/>
              <a:t>(los zapatos)compraron para ti.</a:t>
            </a:r>
          </a:p>
          <a:p>
            <a:pPr marL="0" indent="0" algn="ctr">
              <a:buNone/>
            </a:pPr>
            <a:endParaRPr lang="es-419" sz="3600" dirty="0"/>
          </a:p>
          <a:p>
            <a:pPr marL="0" indent="0" algn="ctr">
              <a:buNone/>
            </a:pPr>
            <a:r>
              <a:rPr lang="es-419" sz="3600" dirty="0"/>
              <a:t>Ellas </a:t>
            </a:r>
            <a:r>
              <a:rPr lang="en-US" sz="3600" dirty="0"/>
              <a:t>______(a </a:t>
            </a:r>
            <a:r>
              <a:rPr lang="en-US" sz="3600" dirty="0" err="1"/>
              <a:t>ti</a:t>
            </a:r>
            <a:r>
              <a:rPr lang="en-US" sz="3600" dirty="0"/>
              <a:t>) __(</a:t>
            </a:r>
            <a:r>
              <a:rPr lang="en-US" sz="3600" dirty="0" err="1"/>
              <a:t>los</a:t>
            </a:r>
            <a:r>
              <a:rPr lang="en-US" sz="3600" dirty="0"/>
              <a:t> </a:t>
            </a:r>
            <a:r>
              <a:rPr lang="en-US" sz="3600" dirty="0" err="1"/>
              <a:t>zapatos</a:t>
            </a:r>
            <a:r>
              <a:rPr lang="en-US" sz="3600" dirty="0"/>
              <a:t>)</a:t>
            </a:r>
            <a:r>
              <a:rPr lang="es-419" sz="3600" dirty="0"/>
              <a:t> compraron</a:t>
            </a:r>
            <a:r>
              <a:rPr lang="es-419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828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091" y="2227610"/>
            <a:ext cx="10515600" cy="1325562"/>
          </a:xfrm>
        </p:spPr>
        <p:txBody>
          <a:bodyPr/>
          <a:lstStyle/>
          <a:p>
            <a:r>
              <a:rPr lang="es-419" dirty="0"/>
              <a:t>¿Qué opinan?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02751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27" y="725400"/>
            <a:ext cx="10515600" cy="1325562"/>
          </a:xfrm>
        </p:spPr>
        <p:txBody>
          <a:bodyPr>
            <a:normAutofit/>
          </a:bodyPr>
          <a:lstStyle/>
          <a:p>
            <a:r>
              <a:rPr lang="es-419" sz="3600" dirty="0"/>
              <a:t>¿Tiene </a:t>
            </a:r>
            <a:r>
              <a:rPr lang="es-419" sz="3600" i="1" dirty="0" err="1"/>
              <a:t>Seinfeld</a:t>
            </a:r>
            <a:r>
              <a:rPr lang="es-419" sz="3600" i="1" dirty="0"/>
              <a:t> </a:t>
            </a:r>
            <a:r>
              <a:rPr lang="es-419" sz="3600" dirty="0">
                <a:solidFill>
                  <a:srgbClr val="FF0000"/>
                </a:solidFill>
              </a:rPr>
              <a:t>más</a:t>
            </a:r>
            <a:r>
              <a:rPr lang="es-419" sz="3600" dirty="0"/>
              <a:t> episodios </a:t>
            </a:r>
            <a:r>
              <a:rPr lang="es-419" sz="3600" dirty="0">
                <a:solidFill>
                  <a:srgbClr val="FF0000"/>
                </a:solidFill>
              </a:rPr>
              <a:t>que</a:t>
            </a:r>
            <a:r>
              <a:rPr lang="es-419" sz="3600" dirty="0"/>
              <a:t> </a:t>
            </a:r>
            <a:r>
              <a:rPr lang="es-419" sz="3600" i="1" dirty="0"/>
              <a:t>Friends</a:t>
            </a:r>
            <a:r>
              <a:rPr lang="es-419" sz="3600" dirty="0"/>
              <a:t>?</a:t>
            </a:r>
            <a:br>
              <a:rPr lang="es-419" dirty="0"/>
            </a:br>
            <a:endParaRPr lang="es-419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5127" y="169132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s-419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141794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s-419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90600" y="1294194"/>
            <a:ext cx="10515600" cy="49749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s-419" sz="3600" dirty="0"/>
          </a:p>
          <a:p>
            <a:pPr marL="0" indent="0" algn="ctr">
              <a:buFont typeface="Arial" pitchFamily="34" charset="0"/>
              <a:buNone/>
            </a:pPr>
            <a:endParaRPr lang="es-419" sz="3600" dirty="0"/>
          </a:p>
          <a:p>
            <a:pPr marL="0" indent="0" algn="ctr">
              <a:buFont typeface="Arial" pitchFamily="34" charset="0"/>
              <a:buNone/>
            </a:pPr>
            <a:endParaRPr lang="es-419" sz="3600" dirty="0"/>
          </a:p>
          <a:p>
            <a:pPr marL="0" indent="0">
              <a:buFont typeface="Arial" pitchFamily="34" charset="0"/>
              <a:buNone/>
            </a:pPr>
            <a:endParaRPr lang="es-419" sz="3600" dirty="0"/>
          </a:p>
          <a:p>
            <a:pPr marL="0" indent="0" algn="ctr">
              <a:buNone/>
            </a:pPr>
            <a:endParaRPr lang="es-419" sz="3200" dirty="0"/>
          </a:p>
          <a:p>
            <a:pPr marL="0" indent="0" algn="ctr">
              <a:buNone/>
            </a:pPr>
            <a:r>
              <a:rPr lang="es-419" sz="3200" i="1" dirty="0"/>
              <a:t>Friends</a:t>
            </a:r>
            <a:r>
              <a:rPr lang="es-419" sz="3200" dirty="0"/>
              <a:t> tiene </a:t>
            </a:r>
            <a:r>
              <a:rPr lang="es-419" sz="3200" dirty="0">
                <a:solidFill>
                  <a:srgbClr val="FF0000"/>
                </a:solidFill>
              </a:rPr>
              <a:t>más</a:t>
            </a:r>
            <a:r>
              <a:rPr lang="es-419" sz="3200" dirty="0"/>
              <a:t> episodios </a:t>
            </a:r>
            <a:r>
              <a:rPr lang="es-419" sz="3200" dirty="0">
                <a:solidFill>
                  <a:srgbClr val="FF0000"/>
                </a:solidFill>
              </a:rPr>
              <a:t>que</a:t>
            </a:r>
            <a:r>
              <a:rPr lang="es-419" sz="3200" dirty="0"/>
              <a:t> </a:t>
            </a:r>
            <a:r>
              <a:rPr lang="es-419" sz="3200" i="1" dirty="0" err="1"/>
              <a:t>Seinfeld</a:t>
            </a:r>
            <a:r>
              <a:rPr lang="es-419" sz="3200" dirty="0"/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620" y="2266791"/>
            <a:ext cx="2867025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429" y="2316672"/>
            <a:ext cx="3076575" cy="14859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20841669">
            <a:off x="1173393" y="1902938"/>
            <a:ext cx="18662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419" sz="2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180 episodios</a:t>
            </a:r>
            <a:endParaRPr lang="en-US" sz="2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520692">
            <a:off x="8681349" y="1698405"/>
            <a:ext cx="18662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419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234</a:t>
            </a:r>
            <a:r>
              <a:rPr lang="es-419" sz="2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episodios</a:t>
            </a:r>
            <a:endParaRPr lang="en-US" sz="2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143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194" y="580354"/>
            <a:ext cx="10515600" cy="2350133"/>
          </a:xfrm>
        </p:spPr>
        <p:txBody>
          <a:bodyPr>
            <a:normAutofit/>
          </a:bodyPr>
          <a:lstStyle/>
          <a:p>
            <a:pPr algn="ctr"/>
            <a:r>
              <a:rPr lang="es-419" sz="2800" dirty="0"/>
              <a:t>¿Es </a:t>
            </a:r>
            <a:r>
              <a:rPr lang="es-419" sz="2800" i="1" dirty="0"/>
              <a:t>el Ferrari 458 </a:t>
            </a:r>
            <a:r>
              <a:rPr lang="es-419" sz="2800" dirty="0">
                <a:solidFill>
                  <a:srgbClr val="FF0000"/>
                </a:solidFill>
              </a:rPr>
              <a:t>menos</a:t>
            </a:r>
            <a:r>
              <a:rPr lang="es-419" sz="2800" dirty="0"/>
              <a:t> caro (</a:t>
            </a:r>
            <a:r>
              <a:rPr lang="es-419" sz="2800" dirty="0" err="1"/>
              <a:t>expensive</a:t>
            </a:r>
            <a:r>
              <a:rPr lang="es-419" sz="2800" dirty="0"/>
              <a:t>) </a:t>
            </a:r>
            <a:r>
              <a:rPr lang="es-419" sz="2800" dirty="0">
                <a:solidFill>
                  <a:srgbClr val="FF0000"/>
                </a:solidFill>
              </a:rPr>
              <a:t>que</a:t>
            </a:r>
            <a:r>
              <a:rPr lang="es-419" sz="2800" dirty="0"/>
              <a:t> </a:t>
            </a:r>
            <a:r>
              <a:rPr lang="es-419" sz="2800" i="1" dirty="0"/>
              <a:t>el Lamborghini </a:t>
            </a:r>
            <a:r>
              <a:rPr lang="es-419" sz="2800" i="1" dirty="0" err="1"/>
              <a:t>Huracan</a:t>
            </a:r>
            <a:r>
              <a:rPr lang="es-419" sz="2800" dirty="0"/>
              <a:t>?</a:t>
            </a:r>
            <a:br>
              <a:rPr lang="es-419" sz="2800" dirty="0"/>
            </a:br>
            <a:br>
              <a:rPr lang="es-419" sz="2800" dirty="0"/>
            </a:br>
            <a:endParaRPr lang="es-419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639" y="2093204"/>
            <a:ext cx="3543980" cy="2165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7736" y="4475570"/>
            <a:ext cx="214269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419" dirty="0"/>
              <a:t>$</a:t>
            </a:r>
            <a:r>
              <a:rPr lang="es-419" sz="2400" dirty="0"/>
              <a:t>240,745</a:t>
            </a:r>
            <a:endParaRPr lang="en-US" sz="2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7387" y="4512727"/>
            <a:ext cx="14590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419" sz="2400" dirty="0"/>
              <a:t>$243,494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851" y="2054647"/>
            <a:ext cx="3427002" cy="209475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25880" y="580388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419" dirty="0"/>
          </a:p>
        </p:txBody>
      </p:sp>
      <p:sp>
        <p:nvSpPr>
          <p:cNvPr id="11" name="Rectangle 10"/>
          <p:cNvSpPr/>
          <p:nvPr/>
        </p:nvSpPr>
        <p:spPr>
          <a:xfrm>
            <a:off x="2063515" y="5200587"/>
            <a:ext cx="8640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400" dirty="0"/>
              <a:t>El </a:t>
            </a:r>
            <a:r>
              <a:rPr lang="es-419" sz="2400" i="1" dirty="0"/>
              <a:t>Lamborghini </a:t>
            </a:r>
            <a:r>
              <a:rPr lang="es-419" sz="2400" i="1" dirty="0" err="1"/>
              <a:t>Huracan</a:t>
            </a:r>
            <a:r>
              <a:rPr lang="es-419" sz="2400" i="1" dirty="0"/>
              <a:t> </a:t>
            </a:r>
            <a:r>
              <a:rPr lang="es-419" sz="2400" dirty="0"/>
              <a:t>es </a:t>
            </a:r>
            <a:r>
              <a:rPr lang="es-419" sz="2400" dirty="0">
                <a:solidFill>
                  <a:srgbClr val="FF0000"/>
                </a:solidFill>
              </a:rPr>
              <a:t>menos</a:t>
            </a:r>
            <a:r>
              <a:rPr lang="es-419" sz="2400" dirty="0"/>
              <a:t> caro </a:t>
            </a:r>
            <a:r>
              <a:rPr lang="es-419" sz="2400" dirty="0">
                <a:solidFill>
                  <a:srgbClr val="FF0000"/>
                </a:solidFill>
              </a:rPr>
              <a:t>que</a:t>
            </a:r>
            <a:r>
              <a:rPr lang="es-419" sz="2400" dirty="0"/>
              <a:t> el </a:t>
            </a:r>
            <a:r>
              <a:rPr lang="es-419" sz="2400" i="1" dirty="0"/>
              <a:t>Ferrari 458</a:t>
            </a:r>
            <a:r>
              <a:rPr lang="es-419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684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COMPARACIONES</a:t>
            </a:r>
            <a:endParaRPr lang="es-419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1489" t="16907" r="5175" b="76138"/>
          <a:stretch/>
        </p:blipFill>
        <p:spPr>
          <a:xfrm>
            <a:off x="2210300" y="2043295"/>
            <a:ext cx="8263375" cy="9698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78204" y="3453655"/>
            <a:ext cx="81869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419" dirty="0"/>
          </a:p>
          <a:p>
            <a:endParaRPr lang="es-419" dirty="0"/>
          </a:p>
          <a:p>
            <a:r>
              <a:rPr lang="es-419" dirty="0"/>
              <a:t>El </a:t>
            </a:r>
            <a:r>
              <a:rPr lang="es-419" i="1" dirty="0"/>
              <a:t>Lamborghini </a:t>
            </a:r>
            <a:r>
              <a:rPr lang="es-419" i="1" dirty="0" err="1"/>
              <a:t>Huracan</a:t>
            </a:r>
            <a:r>
              <a:rPr lang="es-419" i="1" dirty="0"/>
              <a:t> 	</a:t>
            </a:r>
            <a:r>
              <a:rPr lang="es-419" dirty="0"/>
              <a:t>es 	</a:t>
            </a:r>
            <a:r>
              <a:rPr lang="es-419" dirty="0">
                <a:solidFill>
                  <a:srgbClr val="FF0000"/>
                </a:solidFill>
              </a:rPr>
              <a:t>menos</a:t>
            </a:r>
            <a:r>
              <a:rPr lang="es-419" dirty="0"/>
              <a:t> </a:t>
            </a:r>
            <a:r>
              <a:rPr lang="en-US" dirty="0"/>
              <a:t>[</a:t>
            </a:r>
            <a:r>
              <a:rPr lang="es-419" dirty="0"/>
              <a:t>caro</a:t>
            </a:r>
            <a:r>
              <a:rPr lang="en-US" dirty="0"/>
              <a:t>]</a:t>
            </a:r>
            <a:r>
              <a:rPr lang="es-419" dirty="0"/>
              <a:t> </a:t>
            </a:r>
            <a:r>
              <a:rPr lang="es-419" dirty="0">
                <a:solidFill>
                  <a:srgbClr val="FF0000"/>
                </a:solidFill>
              </a:rPr>
              <a:t>que	</a:t>
            </a:r>
            <a:r>
              <a:rPr lang="es-419" dirty="0"/>
              <a:t> el </a:t>
            </a:r>
            <a:r>
              <a:rPr lang="es-419" i="1" dirty="0"/>
              <a:t>Ferrari 458.</a:t>
            </a:r>
          </a:p>
          <a:p>
            <a:endParaRPr lang="es-419" i="1" dirty="0"/>
          </a:p>
          <a:p>
            <a:endParaRPr lang="es-419" i="1" dirty="0"/>
          </a:p>
          <a:p>
            <a:r>
              <a:rPr lang="es-419" i="1" dirty="0"/>
              <a:t>	Friends</a:t>
            </a:r>
            <a:r>
              <a:rPr lang="es-419" dirty="0"/>
              <a:t> 		tiene	 </a:t>
            </a:r>
            <a:r>
              <a:rPr lang="es-419" dirty="0">
                <a:solidFill>
                  <a:srgbClr val="FF0000"/>
                </a:solidFill>
              </a:rPr>
              <a:t>más</a:t>
            </a:r>
            <a:r>
              <a:rPr lang="es-419" dirty="0"/>
              <a:t> </a:t>
            </a:r>
            <a:r>
              <a:rPr lang="en-US" dirty="0"/>
              <a:t>[</a:t>
            </a:r>
            <a:r>
              <a:rPr lang="es-419" dirty="0"/>
              <a:t>episodios</a:t>
            </a:r>
            <a:r>
              <a:rPr lang="en-US" dirty="0"/>
              <a:t>]</a:t>
            </a:r>
            <a:r>
              <a:rPr lang="es-419" dirty="0"/>
              <a:t> </a:t>
            </a:r>
            <a:r>
              <a:rPr lang="es-419" dirty="0">
                <a:solidFill>
                  <a:srgbClr val="FF0000"/>
                </a:solidFill>
              </a:rPr>
              <a:t>que</a:t>
            </a:r>
            <a:r>
              <a:rPr lang="es-419" dirty="0"/>
              <a:t> 	</a:t>
            </a:r>
            <a:r>
              <a:rPr lang="es-419" i="1" dirty="0" err="1"/>
              <a:t>Seinfeld</a:t>
            </a:r>
            <a:r>
              <a:rPr lang="es-419" dirty="0"/>
              <a:t>.</a:t>
            </a:r>
          </a:p>
          <a:p>
            <a:pPr algn="ctr"/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91666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212" y="254788"/>
            <a:ext cx="10515600" cy="1325562"/>
          </a:xfrm>
        </p:spPr>
        <p:txBody>
          <a:bodyPr>
            <a:normAutofit/>
          </a:bodyPr>
          <a:lstStyle/>
          <a:p>
            <a:r>
              <a:rPr lang="es-419" sz="3200" dirty="0"/>
              <a:t>Otros usos…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1489" t="68296" r="5175" b="22172"/>
          <a:stretch/>
        </p:blipFill>
        <p:spPr>
          <a:xfrm>
            <a:off x="2594055" y="1413190"/>
            <a:ext cx="7127913" cy="963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1489" t="77207" r="5175" b="9739"/>
          <a:stretch/>
        </p:blipFill>
        <p:spPr>
          <a:xfrm>
            <a:off x="2357610" y="3669223"/>
            <a:ext cx="7138930" cy="10504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7108" y="2154217"/>
            <a:ext cx="98270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419" dirty="0"/>
          </a:p>
          <a:p>
            <a:r>
              <a:rPr lang="es-419" dirty="0"/>
              <a:t>Para dar estimados con </a:t>
            </a:r>
            <a:r>
              <a:rPr lang="es-419" dirty="0">
                <a:solidFill>
                  <a:schemeClr val="accent1"/>
                </a:solidFill>
              </a:rPr>
              <a:t>números</a:t>
            </a:r>
            <a:r>
              <a:rPr lang="en-US" dirty="0"/>
              <a:t>:</a:t>
            </a:r>
            <a:endParaRPr lang="es-419" dirty="0"/>
          </a:p>
          <a:p>
            <a:r>
              <a:rPr lang="es-419" dirty="0"/>
              <a:t> 	El instructor tiene </a:t>
            </a:r>
            <a:r>
              <a:rPr lang="es-419" dirty="0">
                <a:solidFill>
                  <a:srgbClr val="FF0000"/>
                </a:solidFill>
              </a:rPr>
              <a:t>menos</a:t>
            </a:r>
            <a:r>
              <a:rPr lang="es-419" dirty="0"/>
              <a:t> de </a:t>
            </a:r>
            <a:r>
              <a:rPr lang="es-419" dirty="0">
                <a:solidFill>
                  <a:schemeClr val="accent1"/>
                </a:solidFill>
              </a:rPr>
              <a:t>30</a:t>
            </a:r>
            <a:r>
              <a:rPr lang="es-419" dirty="0"/>
              <a:t> años.</a:t>
            </a:r>
          </a:p>
          <a:p>
            <a:r>
              <a:rPr lang="es-419" dirty="0"/>
              <a:t>	Los estudiantes estudiaron </a:t>
            </a:r>
            <a:r>
              <a:rPr lang="es-419" dirty="0">
                <a:solidFill>
                  <a:srgbClr val="FF0000"/>
                </a:solidFill>
              </a:rPr>
              <a:t>más</a:t>
            </a:r>
            <a:r>
              <a:rPr lang="es-419" dirty="0"/>
              <a:t> de </a:t>
            </a:r>
            <a:r>
              <a:rPr lang="es-419" dirty="0">
                <a:solidFill>
                  <a:schemeClr val="accent1"/>
                </a:solidFill>
              </a:rPr>
              <a:t>4</a:t>
            </a:r>
            <a:r>
              <a:rPr lang="es-419" dirty="0"/>
              <a:t> horas para la prueba.</a:t>
            </a:r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r>
              <a:rPr lang="es-419" dirty="0"/>
              <a:t>Para hacer comparaciones </a:t>
            </a:r>
            <a:r>
              <a:rPr lang="es-419" b="1" dirty="0"/>
              <a:t>desiguales</a:t>
            </a:r>
            <a:r>
              <a:rPr lang="en-US" dirty="0"/>
              <a:t> con </a:t>
            </a:r>
            <a:r>
              <a:rPr lang="en-US" dirty="0" err="1">
                <a:solidFill>
                  <a:schemeClr val="accent1"/>
                </a:solidFill>
              </a:rPr>
              <a:t>verbos</a:t>
            </a:r>
            <a:r>
              <a:rPr lang="en-US" dirty="0"/>
              <a:t>:</a:t>
            </a:r>
            <a:endParaRPr lang="es-419" dirty="0"/>
          </a:p>
          <a:p>
            <a:r>
              <a:rPr lang="es-419" dirty="0"/>
              <a:t>	Los estudiantes de SPAN 102 </a:t>
            </a:r>
            <a:r>
              <a:rPr lang="es-419" dirty="0">
                <a:solidFill>
                  <a:schemeClr val="accent1"/>
                </a:solidFill>
              </a:rPr>
              <a:t>estudian</a:t>
            </a:r>
            <a:r>
              <a:rPr lang="es-419" dirty="0"/>
              <a:t> </a:t>
            </a:r>
            <a:r>
              <a:rPr lang="es-419" dirty="0">
                <a:solidFill>
                  <a:srgbClr val="FF0000"/>
                </a:solidFill>
              </a:rPr>
              <a:t>más</a:t>
            </a:r>
            <a:r>
              <a:rPr lang="es-419" dirty="0"/>
              <a:t> </a:t>
            </a:r>
            <a:r>
              <a:rPr lang="es-419" dirty="0">
                <a:solidFill>
                  <a:srgbClr val="FF0000"/>
                </a:solidFill>
              </a:rPr>
              <a:t>que</a:t>
            </a:r>
            <a:r>
              <a:rPr lang="es-419" dirty="0"/>
              <a:t> otros estudiantes.</a:t>
            </a:r>
          </a:p>
          <a:p>
            <a:r>
              <a:rPr lang="es-419" dirty="0"/>
              <a:t>	Yo </a:t>
            </a:r>
            <a:r>
              <a:rPr lang="es-419" dirty="0">
                <a:solidFill>
                  <a:schemeClr val="accent1"/>
                </a:solidFill>
              </a:rPr>
              <a:t>trabajo</a:t>
            </a:r>
            <a:r>
              <a:rPr lang="es-419" dirty="0"/>
              <a:t> </a:t>
            </a:r>
            <a:r>
              <a:rPr lang="es-419" dirty="0">
                <a:solidFill>
                  <a:srgbClr val="FF0000"/>
                </a:solidFill>
              </a:rPr>
              <a:t>menos</a:t>
            </a:r>
            <a:r>
              <a:rPr lang="es-419" dirty="0"/>
              <a:t> </a:t>
            </a:r>
            <a:r>
              <a:rPr lang="es-419" dirty="0">
                <a:solidFill>
                  <a:srgbClr val="FF0000"/>
                </a:solidFill>
              </a:rPr>
              <a:t>que</a:t>
            </a:r>
            <a:r>
              <a:rPr lang="es-419" dirty="0"/>
              <a:t> ellos.</a:t>
            </a:r>
          </a:p>
          <a:p>
            <a:endParaRPr lang="es-419" dirty="0"/>
          </a:p>
          <a:p>
            <a:pPr algn="ctr"/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38854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3600" dirty="0"/>
              <a:t>¿Qué opinan?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5127" y="169132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s-419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141794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s-419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90600" y="1294194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s-419" sz="3600" dirty="0"/>
          </a:p>
          <a:p>
            <a:pPr marL="0" indent="0" algn="ctr">
              <a:buFont typeface="Arial" pitchFamily="34" charset="0"/>
              <a:buNone/>
            </a:pPr>
            <a:endParaRPr lang="es-419" sz="3600" dirty="0"/>
          </a:p>
          <a:p>
            <a:pPr marL="0" indent="0" algn="ctr">
              <a:buFont typeface="Arial" pitchFamily="34" charset="0"/>
              <a:buNone/>
            </a:pPr>
            <a:endParaRPr lang="es-419" sz="3600" dirty="0"/>
          </a:p>
          <a:p>
            <a:pPr marL="0" indent="0">
              <a:buFont typeface="Arial" pitchFamily="34" charset="0"/>
              <a:buNone/>
            </a:pPr>
            <a:endParaRPr lang="es-419" sz="3600" dirty="0"/>
          </a:p>
          <a:p>
            <a:pPr marL="0" indent="0" algn="ctr">
              <a:buFont typeface="Arial" pitchFamily="34" charset="0"/>
              <a:buNone/>
            </a:pPr>
            <a:r>
              <a:rPr lang="es-419" sz="3200" dirty="0"/>
              <a:t>¿Es Adele </a:t>
            </a:r>
            <a:r>
              <a:rPr lang="es-419" sz="3200" dirty="0">
                <a:solidFill>
                  <a:schemeClr val="tx2">
                    <a:lumMod val="75000"/>
                  </a:schemeClr>
                </a:solidFill>
              </a:rPr>
              <a:t>tan</a:t>
            </a:r>
            <a:r>
              <a:rPr lang="es-419" sz="3200" dirty="0"/>
              <a:t> talentosa </a:t>
            </a:r>
            <a:r>
              <a:rPr lang="es-419" sz="3200" dirty="0">
                <a:solidFill>
                  <a:schemeClr val="tx2">
                    <a:lumMod val="75000"/>
                  </a:schemeClr>
                </a:solidFill>
              </a:rPr>
              <a:t>como</a:t>
            </a:r>
            <a:r>
              <a:rPr lang="es-419" sz="3200" dirty="0"/>
              <a:t> </a:t>
            </a:r>
            <a:r>
              <a:rPr lang="es-419" sz="3200" dirty="0" err="1"/>
              <a:t>Beyoncé</a:t>
            </a:r>
            <a:r>
              <a:rPr lang="es-419" sz="3200" dirty="0"/>
              <a:t>? ¿sí o no?</a:t>
            </a:r>
          </a:p>
          <a:p>
            <a:pPr marL="0" indent="0" algn="ctr">
              <a:buNone/>
            </a:pPr>
            <a:endParaRPr lang="es-419" sz="1000" dirty="0"/>
          </a:p>
          <a:p>
            <a:pPr marL="0" indent="0" algn="ctr">
              <a:buNone/>
            </a:pPr>
            <a:r>
              <a:rPr lang="es-419" sz="3200" dirty="0"/>
              <a:t>Sí</a:t>
            </a:r>
            <a:r>
              <a:rPr lang="en-US" sz="3200" dirty="0"/>
              <a:t> </a:t>
            </a:r>
            <a:r>
              <a:rPr lang="es-419" sz="3200" dirty="0"/>
              <a:t>Adele es </a:t>
            </a:r>
            <a:r>
              <a:rPr lang="es-419" sz="3200" dirty="0">
                <a:solidFill>
                  <a:schemeClr val="tx2">
                    <a:lumMod val="75000"/>
                  </a:schemeClr>
                </a:solidFill>
              </a:rPr>
              <a:t>tan</a:t>
            </a:r>
            <a:r>
              <a:rPr lang="es-419" sz="3200" dirty="0"/>
              <a:t> talentosa </a:t>
            </a:r>
            <a:r>
              <a:rPr lang="es-419" sz="3200" dirty="0">
                <a:solidFill>
                  <a:schemeClr val="tx2">
                    <a:lumMod val="75000"/>
                  </a:schemeClr>
                </a:solidFill>
              </a:rPr>
              <a:t>como</a:t>
            </a:r>
            <a:r>
              <a:rPr lang="es-419" sz="3200" dirty="0"/>
              <a:t> </a:t>
            </a:r>
            <a:r>
              <a:rPr lang="es-419" sz="3200" dirty="0" err="1"/>
              <a:t>Beyoncé</a:t>
            </a:r>
            <a:r>
              <a:rPr lang="es-419" sz="3200" dirty="0"/>
              <a:t>.</a:t>
            </a:r>
          </a:p>
          <a:p>
            <a:pPr marL="0" indent="0" algn="ctr">
              <a:buNone/>
            </a:pPr>
            <a:r>
              <a:rPr lang="es-419" sz="3200" dirty="0"/>
              <a:t>No, Adele no es </a:t>
            </a:r>
            <a:r>
              <a:rPr lang="es-419" sz="3200" dirty="0">
                <a:solidFill>
                  <a:schemeClr val="tx2">
                    <a:lumMod val="75000"/>
                  </a:schemeClr>
                </a:solidFill>
              </a:rPr>
              <a:t>tan</a:t>
            </a:r>
            <a:r>
              <a:rPr lang="es-419" sz="3200" dirty="0"/>
              <a:t> talentosa </a:t>
            </a:r>
            <a:r>
              <a:rPr lang="es-419" sz="3200" dirty="0">
                <a:solidFill>
                  <a:schemeClr val="tx2">
                    <a:lumMod val="75000"/>
                  </a:schemeClr>
                </a:solidFill>
              </a:rPr>
              <a:t>como</a:t>
            </a:r>
            <a:r>
              <a:rPr lang="es-419" sz="3200" dirty="0"/>
              <a:t> </a:t>
            </a:r>
            <a:r>
              <a:rPr lang="es-419" sz="3200" dirty="0" err="1"/>
              <a:t>Beyoncé</a:t>
            </a:r>
            <a:endParaRPr lang="es-419" sz="3200" dirty="0"/>
          </a:p>
          <a:p>
            <a:pPr marL="0" indent="0" algn="ctr">
              <a:buNone/>
            </a:pPr>
            <a:endParaRPr lang="es-419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104" y="1776793"/>
            <a:ext cx="2705100" cy="1685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514" y="174437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0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330" y="818700"/>
            <a:ext cx="10515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s-419" sz="3100" dirty="0"/>
              <a:t>¿Tiene Forrest </a:t>
            </a:r>
            <a:r>
              <a:rPr lang="es-419" sz="3100" dirty="0" err="1"/>
              <a:t>Gump</a:t>
            </a:r>
            <a:r>
              <a:rPr lang="es-419" sz="3100" dirty="0"/>
              <a:t> </a:t>
            </a:r>
            <a:r>
              <a:rPr lang="es-419" sz="3100" dirty="0">
                <a:solidFill>
                  <a:schemeClr val="tx2">
                    <a:lumMod val="75000"/>
                  </a:schemeClr>
                </a:solidFill>
              </a:rPr>
              <a:t>tantos</a:t>
            </a:r>
            <a:r>
              <a:rPr lang="es-419" sz="3100" dirty="0"/>
              <a:t> </a:t>
            </a:r>
            <a:r>
              <a:rPr lang="es-419" sz="3100" dirty="0" err="1"/>
              <a:t>Oscars</a:t>
            </a:r>
            <a:r>
              <a:rPr lang="es-419" sz="3100" dirty="0"/>
              <a:t> </a:t>
            </a:r>
            <a:r>
              <a:rPr lang="es-419" sz="3100" dirty="0">
                <a:solidFill>
                  <a:schemeClr val="tx2">
                    <a:lumMod val="75000"/>
                  </a:schemeClr>
                </a:solidFill>
              </a:rPr>
              <a:t>como</a:t>
            </a:r>
            <a:r>
              <a:rPr lang="es-419" sz="3100" dirty="0"/>
              <a:t> Chicago?</a:t>
            </a:r>
            <a:br>
              <a:rPr lang="es-419" sz="3100" dirty="0"/>
            </a:br>
            <a:r>
              <a:rPr lang="es-419" sz="3100" dirty="0"/>
              <a:t> ¿sí o no?</a:t>
            </a:r>
            <a:br>
              <a:rPr lang="es-419" dirty="0"/>
            </a:br>
            <a:endParaRPr lang="es-419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842" y="2243310"/>
            <a:ext cx="2857500" cy="16002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82629" y="3548044"/>
            <a:ext cx="11105002" cy="3001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s-419" sz="3600" dirty="0"/>
          </a:p>
          <a:p>
            <a:pPr marL="0" indent="0" algn="ctr">
              <a:buNone/>
            </a:pPr>
            <a:endParaRPr lang="es-419" dirty="0"/>
          </a:p>
          <a:p>
            <a:pPr marL="0" indent="0" algn="ctr">
              <a:buNone/>
            </a:pPr>
            <a:r>
              <a:rPr lang="es-419" dirty="0"/>
              <a:t>Si, Forrest </a:t>
            </a:r>
            <a:r>
              <a:rPr lang="es-419" dirty="0" err="1"/>
              <a:t>Gump</a:t>
            </a:r>
            <a:r>
              <a:rPr lang="es-419" dirty="0"/>
              <a:t> tiene </a:t>
            </a:r>
            <a:r>
              <a:rPr lang="es-419" dirty="0">
                <a:solidFill>
                  <a:schemeClr val="tx2">
                    <a:lumMod val="75000"/>
                  </a:schemeClr>
                </a:solidFill>
              </a:rPr>
              <a:t>tantos</a:t>
            </a:r>
            <a:r>
              <a:rPr lang="es-419" dirty="0"/>
              <a:t> </a:t>
            </a:r>
            <a:r>
              <a:rPr lang="es-419" dirty="0" err="1"/>
              <a:t>Oscars</a:t>
            </a:r>
            <a:r>
              <a:rPr lang="es-419" dirty="0"/>
              <a:t> </a:t>
            </a:r>
            <a:r>
              <a:rPr lang="es-419" dirty="0">
                <a:solidFill>
                  <a:schemeClr val="tx2">
                    <a:lumMod val="75000"/>
                  </a:schemeClr>
                </a:solidFill>
              </a:rPr>
              <a:t>como</a:t>
            </a:r>
            <a:r>
              <a:rPr lang="es-419" dirty="0"/>
              <a:t> Chicago.</a:t>
            </a:r>
          </a:p>
          <a:p>
            <a:pPr marL="0" indent="0" algn="ctr">
              <a:buNone/>
            </a:pPr>
            <a:endParaRPr lang="es-419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318" y="2195526"/>
            <a:ext cx="2847975" cy="1609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8386" y="3959953"/>
            <a:ext cx="193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8 </a:t>
            </a:r>
            <a:r>
              <a:rPr lang="es-419" dirty="0" err="1"/>
              <a:t>Oscars</a:t>
            </a:r>
            <a:endParaRPr lang="es-419" dirty="0"/>
          </a:p>
        </p:txBody>
      </p:sp>
      <p:sp>
        <p:nvSpPr>
          <p:cNvPr id="10" name="TextBox 9"/>
          <p:cNvSpPr txBox="1"/>
          <p:nvPr/>
        </p:nvSpPr>
        <p:spPr>
          <a:xfrm>
            <a:off x="7285821" y="3941719"/>
            <a:ext cx="193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8 </a:t>
            </a:r>
            <a:r>
              <a:rPr lang="es-419" dirty="0" err="1"/>
              <a:t>Oscars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08455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Process 08 16x9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B36A68-B985-479C-ABD2-B60B3ED4A3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Random to Result Process Diagram SmartArt Slide (green on black, widescreen)</Template>
  <TotalTime>0</TotalTime>
  <Words>234</Words>
  <Application>Microsoft Macintosh PowerPoint</Application>
  <PresentationFormat>Widescreen</PresentationFormat>
  <Paragraphs>98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Process 08 16x9</vt:lpstr>
      <vt:lpstr>Bienvenidos a clase   COMPARACIONES  Mañana hay prueba</vt:lpstr>
      <vt:lpstr>PowerPoint Presentation</vt:lpstr>
      <vt:lpstr>¿Qué opinan?</vt:lpstr>
      <vt:lpstr>¿Tiene Seinfeld más episodios que Friends? </vt:lpstr>
      <vt:lpstr>¿Es el Ferrari 458 menos caro (expensive) que el Lamborghini Huracan?  </vt:lpstr>
      <vt:lpstr>COMPARACIONES</vt:lpstr>
      <vt:lpstr>Otros usos…</vt:lpstr>
      <vt:lpstr>¿Qué opinan?</vt:lpstr>
      <vt:lpstr>¿Tiene Forrest Gump tantos Oscars como Chicago?  ¿sí o no? </vt:lpstr>
      <vt:lpstr>Comparaciones de equivalencia</vt:lpstr>
      <vt:lpstr>¿Qué opinan?</vt:lpstr>
      <vt:lpstr>¿Es Enrique Iglesias mayor (older) que Ricky Martin? </vt:lpstr>
      <vt:lpstr>PowerPoint Presentation</vt:lpstr>
      <vt:lpstr>Cultura Página 272</vt:lpstr>
      <vt:lpstr>Responder Página 272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2015-10-04T23:25:22Z</dcterms:created>
  <dcterms:modified xsi:type="dcterms:W3CDTF">2019-01-10T16:00:30Z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TC028888909991</vt:lpwstr>
  </property>
</Properties>
</file>