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8" r:id="rId2"/>
    <p:sldId id="257" r:id="rId3"/>
    <p:sldId id="256" r:id="rId4"/>
    <p:sldId id="262" r:id="rId5"/>
    <p:sldId id="264" r:id="rId6"/>
    <p:sldId id="259" r:id="rId7"/>
    <p:sldId id="258" r:id="rId8"/>
    <p:sldId id="265" r:id="rId9"/>
    <p:sldId id="261" r:id="rId10"/>
    <p:sldId id="260" r:id="rId11"/>
    <p:sldId id="263" r:id="rId12"/>
    <p:sldId id="274" r:id="rId13"/>
    <p:sldId id="266" r:id="rId14"/>
    <p:sldId id="270" r:id="rId15"/>
    <p:sldId id="267" r:id="rId16"/>
    <p:sldId id="276" r:id="rId17"/>
    <p:sldId id="271" r:id="rId18"/>
    <p:sldId id="269"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5" autoAdjust="0"/>
    <p:restoredTop sz="94660"/>
  </p:normalViewPr>
  <p:slideViewPr>
    <p:cSldViewPr snapToGrid="0">
      <p:cViewPr varScale="1">
        <p:scale>
          <a:sx n="89" d="100"/>
          <a:sy n="89" d="100"/>
        </p:scale>
        <p:origin x="2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BB10F-8155-AE4C-88DD-94ECC973F047}" type="datetimeFigureOut">
              <a:rPr lang="es-ES_tradnl" smtClean="0"/>
              <a:t>5/2/18</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2A276-B25F-BC4F-8125-2BE89E5FB4B9}" type="slidenum">
              <a:rPr lang="es-ES_tradnl" smtClean="0"/>
              <a:t>‹#›</a:t>
            </a:fld>
            <a:endParaRPr lang="es-ES_tradnl"/>
          </a:p>
        </p:txBody>
      </p:sp>
    </p:spTree>
    <p:extLst>
      <p:ext uri="{BB962C8B-B14F-4D97-AF65-F5344CB8AC3E}">
        <p14:creationId xmlns:p14="http://schemas.microsoft.com/office/powerpoint/2010/main" val="161742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2/5/18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2/5/18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ajplusespanol/videos/1535334023185608/"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video" Target="https://www.youtube.com/embed/fDxgl2G3Srs" TargetMode="External"/><Relationship Id="rId2" Type="http://schemas.openxmlformats.org/officeDocument/2006/relationships/slideLayout" Target="../slideLayouts/slideLayout2.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brecha</a:t>
            </a:r>
            <a:r>
              <a:rPr lang="en-US" dirty="0" smtClean="0"/>
              <a:t> digital</a:t>
            </a:r>
            <a:endParaRPr lang="x-none" dirty="0"/>
          </a:p>
        </p:txBody>
      </p:sp>
      <p:sp>
        <p:nvSpPr>
          <p:cNvPr id="3" name="Content Placeholder 2"/>
          <p:cNvSpPr>
            <a:spLocks noGrp="1"/>
          </p:cNvSpPr>
          <p:nvPr>
            <p:ph idx="1"/>
          </p:nvPr>
        </p:nvSpPr>
        <p:spPr>
          <a:xfrm>
            <a:off x="6955971" y="2047453"/>
            <a:ext cx="4146158" cy="3636511"/>
          </a:xfrm>
        </p:spPr>
        <p:txBody>
          <a:bodyPr/>
          <a:lstStyle/>
          <a:p>
            <a:r>
              <a:rPr lang="en-US" dirty="0" err="1" smtClean="0"/>
              <a:t>Pensando</a:t>
            </a:r>
            <a:r>
              <a:rPr lang="en-US" dirty="0" smtClean="0"/>
              <a:t> </a:t>
            </a:r>
            <a:r>
              <a:rPr lang="en-US" dirty="0" err="1" smtClean="0"/>
              <a:t>en</a:t>
            </a:r>
            <a:r>
              <a:rPr lang="en-US" dirty="0" smtClean="0"/>
              <a:t> el </a:t>
            </a:r>
            <a:r>
              <a:rPr lang="en-US" dirty="0" err="1" smtClean="0"/>
              <a:t>tema</a:t>
            </a:r>
            <a:r>
              <a:rPr lang="en-US" dirty="0" smtClean="0"/>
              <a:t> de la </a:t>
            </a:r>
            <a:r>
              <a:rPr lang="en-US" dirty="0" err="1" smtClean="0"/>
              <a:t>brecha</a:t>
            </a:r>
            <a:r>
              <a:rPr lang="en-US" dirty="0" smtClean="0"/>
              <a:t> digital, ?de </a:t>
            </a:r>
            <a:r>
              <a:rPr lang="en-US" dirty="0" err="1" smtClean="0"/>
              <a:t>qué</a:t>
            </a:r>
            <a:r>
              <a:rPr lang="en-US" dirty="0" smtClean="0"/>
              <a:t> forma se </a:t>
            </a:r>
            <a:r>
              <a:rPr lang="en-US" dirty="0" err="1" smtClean="0"/>
              <a:t>abarca</a:t>
            </a:r>
            <a:r>
              <a:rPr lang="en-US" dirty="0" smtClean="0"/>
              <a:t> </a:t>
            </a:r>
            <a:r>
              <a:rPr lang="en-US" dirty="0" err="1" smtClean="0"/>
              <a:t>este</a:t>
            </a:r>
            <a:r>
              <a:rPr lang="en-US" dirty="0" smtClean="0"/>
              <a:t> </a:t>
            </a:r>
            <a:r>
              <a:rPr lang="en-US" dirty="0" err="1" smtClean="0"/>
              <a:t>tema</a:t>
            </a:r>
            <a:r>
              <a:rPr lang="en-US" dirty="0" smtClean="0"/>
              <a:t> </a:t>
            </a:r>
            <a:r>
              <a:rPr lang="en-US" dirty="0" err="1" smtClean="0"/>
              <a:t>en</a:t>
            </a:r>
            <a:r>
              <a:rPr lang="en-US" dirty="0" smtClean="0"/>
              <a:t> el </a:t>
            </a:r>
            <a:r>
              <a:rPr lang="en-US" dirty="0" err="1" smtClean="0"/>
              <a:t>vídeo</a:t>
            </a:r>
            <a:r>
              <a:rPr lang="en-US" dirty="0" smtClean="0"/>
              <a:t>? </a:t>
            </a:r>
          </a:p>
          <a:p>
            <a:r>
              <a:rPr lang="en-US" dirty="0" smtClean="0"/>
              <a:t>?</a:t>
            </a:r>
            <a:r>
              <a:rPr lang="en-US" dirty="0" err="1" smtClean="0"/>
              <a:t>Qué</a:t>
            </a:r>
            <a:r>
              <a:rPr lang="en-US" dirty="0" smtClean="0"/>
              <a:t> </a:t>
            </a:r>
            <a:r>
              <a:rPr lang="en-US" dirty="0" err="1" smtClean="0"/>
              <a:t>opinan</a:t>
            </a:r>
            <a:r>
              <a:rPr lang="en-US" dirty="0" smtClean="0"/>
              <a:t> de </a:t>
            </a:r>
            <a:r>
              <a:rPr lang="en-US" dirty="0" err="1" smtClean="0"/>
              <a:t>esta</a:t>
            </a:r>
            <a:r>
              <a:rPr lang="en-US" dirty="0" smtClean="0"/>
              <a:t> </a:t>
            </a:r>
            <a:r>
              <a:rPr lang="en-US" dirty="0" err="1" smtClean="0"/>
              <a:t>iniciativa</a:t>
            </a:r>
            <a:r>
              <a:rPr lang="en-US" dirty="0" smtClean="0"/>
              <a:t>?</a:t>
            </a:r>
            <a:endParaRPr lang="x-none" dirty="0"/>
          </a:p>
        </p:txBody>
      </p:sp>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6646" t="15238" r="45262" b="32549"/>
          <a:stretch/>
        </p:blipFill>
        <p:spPr>
          <a:xfrm>
            <a:off x="651246" y="2250162"/>
            <a:ext cx="5277010" cy="3580759"/>
          </a:xfrm>
          <a:prstGeom prst="rect">
            <a:avLst/>
          </a:prstGeom>
        </p:spPr>
      </p:pic>
    </p:spTree>
    <p:extLst>
      <p:ext uri="{BB962C8B-B14F-4D97-AF65-F5344CB8AC3E}">
        <p14:creationId xmlns:p14="http://schemas.microsoft.com/office/powerpoint/2010/main" val="405952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solidFill>
                  <a:schemeClr val="accent5">
                    <a:lumMod val="40000"/>
                    <a:lumOff val="60000"/>
                  </a:schemeClr>
                </a:solidFill>
              </a:rPr>
              <a:t>M</a:t>
            </a:r>
            <a:r>
              <a:rPr lang="x-none" dirty="0" smtClean="0">
                <a:solidFill>
                  <a:schemeClr val="accent5">
                    <a:lumMod val="40000"/>
                    <a:lumOff val="60000"/>
                  </a:schemeClr>
                </a:solidFill>
              </a:rPr>
              <a:t>etáfora</a:t>
            </a:r>
            <a:endParaRPr lang="x-none" dirty="0">
              <a:solidFill>
                <a:schemeClr val="accent5">
                  <a:lumMod val="40000"/>
                  <a:lumOff val="60000"/>
                </a:schemeClr>
              </a:solidFill>
            </a:endParaRPr>
          </a:p>
        </p:txBody>
      </p:sp>
      <p:pic>
        <p:nvPicPr>
          <p:cNvPr id="4" name="Content Placeholder 3"/>
          <p:cNvPicPr>
            <a:picLocks noGrp="1" noChangeAspect="1"/>
          </p:cNvPicPr>
          <p:nvPr>
            <p:ph idx="1"/>
          </p:nvPr>
        </p:nvPicPr>
        <p:blipFill>
          <a:blip r:embed="rId2"/>
          <a:stretch>
            <a:fillRect/>
          </a:stretch>
        </p:blipFill>
        <p:spPr>
          <a:xfrm>
            <a:off x="3757329" y="932413"/>
            <a:ext cx="5016285" cy="5329803"/>
          </a:xfrm>
          <a:prstGeom prst="rect">
            <a:avLst/>
          </a:prstGeom>
        </p:spPr>
      </p:pic>
    </p:spTree>
    <p:extLst>
      <p:ext uri="{BB962C8B-B14F-4D97-AF65-F5344CB8AC3E}">
        <p14:creationId xmlns:p14="http://schemas.microsoft.com/office/powerpoint/2010/main" val="1565740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34" y="772652"/>
            <a:ext cx="10886052" cy="970450"/>
          </a:xfrm>
        </p:spPr>
        <p:txBody>
          <a:bodyPr/>
          <a:lstStyle/>
          <a:p>
            <a:r>
              <a:rPr lang="x-none" dirty="0" smtClean="0">
                <a:solidFill>
                  <a:schemeClr val="tx1">
                    <a:lumMod val="85000"/>
                  </a:schemeClr>
                </a:solidFill>
              </a:rPr>
              <a:t>¿Cuál es la diferencia entre </a:t>
            </a:r>
            <a:r>
              <a:rPr lang="x-none" dirty="0">
                <a:solidFill>
                  <a:schemeClr val="tx1">
                    <a:lumMod val="85000"/>
                  </a:schemeClr>
                </a:solidFill>
              </a:rPr>
              <a:t>metáfora y </a:t>
            </a:r>
            <a:r>
              <a:rPr lang="x-none" dirty="0" smtClean="0">
                <a:solidFill>
                  <a:schemeClr val="tx1">
                    <a:lumMod val="85000"/>
                  </a:schemeClr>
                </a:solidFill>
              </a:rPr>
              <a:t>símil?</a:t>
            </a:r>
            <a:endParaRPr lang="x-none" dirty="0">
              <a:solidFill>
                <a:schemeClr val="tx1">
                  <a:lumMod val="85000"/>
                </a:schemeClr>
              </a:solidFill>
            </a:endParaRPr>
          </a:p>
        </p:txBody>
      </p:sp>
      <p:sp>
        <p:nvSpPr>
          <p:cNvPr id="3" name="Content Placeholder 2"/>
          <p:cNvSpPr>
            <a:spLocks noGrp="1"/>
          </p:cNvSpPr>
          <p:nvPr>
            <p:ph idx="1"/>
          </p:nvPr>
        </p:nvSpPr>
        <p:spPr/>
        <p:txBody>
          <a:bodyPr/>
          <a:lstStyle/>
          <a:p>
            <a:pPr fontAlgn="base"/>
            <a:r>
              <a:rPr lang="x-none" dirty="0"/>
              <a:t>El símil compara dos cosas para crear el sentido, mientras que en la metáfora se sustituye un elemento por otro atendiendo a las semejanzas que hay entre ellos.</a:t>
            </a:r>
          </a:p>
          <a:p>
            <a:pPr fontAlgn="base"/>
            <a:r>
              <a:rPr lang="x-none" dirty="0"/>
              <a:t>La palabra “como” suele usarse </a:t>
            </a:r>
            <a:r>
              <a:rPr lang="x-none" dirty="0" smtClean="0"/>
              <a:t>especialmente </a:t>
            </a:r>
            <a:r>
              <a:rPr lang="x-none" dirty="0"/>
              <a:t>en el símil para establecer una comparación, mientras que en la metáfora se asume que dos cosas son iguales (se hace una sustitución).</a:t>
            </a:r>
          </a:p>
          <a:p>
            <a:pPr marL="0" indent="0">
              <a:buNone/>
            </a:pPr>
            <a:endParaRPr lang="x-none" dirty="0"/>
          </a:p>
        </p:txBody>
      </p:sp>
    </p:spTree>
    <p:extLst>
      <p:ext uri="{BB962C8B-B14F-4D97-AF65-F5344CB8AC3E}">
        <p14:creationId xmlns:p14="http://schemas.microsoft.com/office/powerpoint/2010/main" val="31500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¿Por qué usar metáforas o símiles?</a:t>
            </a:r>
            <a:endParaRPr lang="x-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2868423"/>
              </p:ext>
            </p:extLst>
          </p:nvPr>
        </p:nvGraphicFramePr>
        <p:xfrm>
          <a:off x="828298" y="2650992"/>
          <a:ext cx="10553700" cy="2011352"/>
        </p:xfrm>
        <a:graphic>
          <a:graphicData uri="http://schemas.openxmlformats.org/drawingml/2006/table">
            <a:tbl>
              <a:tblPr/>
              <a:tblGrid>
                <a:gridCol w="5276850"/>
                <a:gridCol w="5276850"/>
              </a:tblGrid>
              <a:tr h="365430">
                <a:tc>
                  <a:txBody>
                    <a:bodyPr/>
                    <a:lstStyle/>
                    <a:p>
                      <a:r>
                        <a:rPr lang="x-none" sz="1800" b="1" dirty="0"/>
                        <a:t>Idea sencilla</a:t>
                      </a:r>
                      <a:endParaRPr lang="x-none" sz="1800" dirty="0"/>
                    </a:p>
                  </a:txBody>
                  <a:tcPr marL="91358" marR="91358" marT="45679" marB="45679" anchor="ctr">
                    <a:lnL>
                      <a:noFill/>
                    </a:lnL>
                    <a:lnR>
                      <a:noFill/>
                    </a:lnR>
                    <a:lnT>
                      <a:noFill/>
                    </a:lnT>
                    <a:lnB>
                      <a:noFill/>
                    </a:lnB>
                  </a:tcPr>
                </a:tc>
                <a:tc>
                  <a:txBody>
                    <a:bodyPr/>
                    <a:lstStyle/>
                    <a:p>
                      <a:r>
                        <a:rPr lang="x-none" sz="1800" b="1"/>
                        <a:t>Idea expresada con una imagen</a:t>
                      </a:r>
                      <a:endParaRPr lang="x-none" sz="1800"/>
                    </a:p>
                  </a:txBody>
                  <a:tcPr marL="91358" marR="91358" marT="45679" marB="45679" anchor="ctr">
                    <a:lnL>
                      <a:noFill/>
                    </a:lnL>
                    <a:lnR>
                      <a:noFill/>
                    </a:lnR>
                    <a:lnT>
                      <a:noFill/>
                    </a:lnT>
                    <a:lnB>
                      <a:noFill/>
                    </a:lnB>
                  </a:tcPr>
                </a:tc>
              </a:tr>
              <a:tr h="639503">
                <a:tc>
                  <a:txBody>
                    <a:bodyPr/>
                    <a:lstStyle/>
                    <a:p>
                      <a:r>
                        <a:rPr lang="x-none" sz="1800" dirty="0"/>
                        <a:t>“Oscar comía mucho”.</a:t>
                      </a:r>
                    </a:p>
                  </a:txBody>
                  <a:tcPr marL="91358" marR="91358" marT="45679" marB="45679" anchor="ctr">
                    <a:lnL>
                      <a:noFill/>
                    </a:lnL>
                    <a:lnR>
                      <a:noFill/>
                    </a:lnR>
                    <a:lnT>
                      <a:noFill/>
                    </a:lnT>
                    <a:lnB>
                      <a:noFill/>
                    </a:lnB>
                  </a:tcPr>
                </a:tc>
                <a:tc>
                  <a:txBody>
                    <a:bodyPr/>
                    <a:lstStyle/>
                    <a:p>
                      <a:r>
                        <a:rPr lang="x-none" sz="1800"/>
                        <a:t>“El estómago de Oscar era un pozo sin fondo”.</a:t>
                      </a:r>
                    </a:p>
                  </a:txBody>
                  <a:tcPr marL="91358" marR="91358" marT="45679" marB="45679" anchor="ctr">
                    <a:lnL>
                      <a:noFill/>
                    </a:lnL>
                    <a:lnR>
                      <a:noFill/>
                    </a:lnR>
                    <a:lnT>
                      <a:noFill/>
                    </a:lnT>
                    <a:lnB>
                      <a:noFill/>
                    </a:lnB>
                  </a:tcPr>
                </a:tc>
              </a:tr>
              <a:tr h="639503">
                <a:tc>
                  <a:txBody>
                    <a:bodyPr/>
                    <a:lstStyle/>
                    <a:p>
                      <a:r>
                        <a:rPr lang="x-none" sz="1800"/>
                        <a:t>“Dolores quería mucho a su nieto”.</a:t>
                      </a:r>
                    </a:p>
                  </a:txBody>
                  <a:tcPr marL="91358" marR="91358" marT="45679" marB="45679" anchor="ctr">
                    <a:lnL>
                      <a:noFill/>
                    </a:lnL>
                    <a:lnR>
                      <a:noFill/>
                    </a:lnR>
                    <a:lnT>
                      <a:noFill/>
                    </a:lnT>
                    <a:lnB>
                      <a:noFill/>
                    </a:lnB>
                  </a:tcPr>
                </a:tc>
                <a:tc>
                  <a:txBody>
                    <a:bodyPr/>
                    <a:lstStyle/>
                    <a:p>
                      <a:r>
                        <a:rPr lang="x-none" sz="1800"/>
                        <a:t>“El nieto de Dolores era la luz de su existencia”.</a:t>
                      </a:r>
                    </a:p>
                  </a:txBody>
                  <a:tcPr marL="91358" marR="91358" marT="45679" marB="45679" anchor="ctr">
                    <a:lnL>
                      <a:noFill/>
                    </a:lnL>
                    <a:lnR>
                      <a:noFill/>
                    </a:lnR>
                    <a:lnT>
                      <a:noFill/>
                    </a:lnT>
                    <a:lnB>
                      <a:noFill/>
                    </a:lnB>
                  </a:tcPr>
                </a:tc>
              </a:tr>
              <a:tr h="365430">
                <a:tc>
                  <a:txBody>
                    <a:bodyPr/>
                    <a:lstStyle/>
                    <a:p>
                      <a:r>
                        <a:rPr lang="x-none" sz="1800"/>
                        <a:t>“Roberto era fuerte y valiente”.</a:t>
                      </a:r>
                    </a:p>
                  </a:txBody>
                  <a:tcPr marL="91358" marR="91358" marT="45679" marB="45679" anchor="ctr">
                    <a:lnL>
                      <a:noFill/>
                    </a:lnL>
                    <a:lnR>
                      <a:noFill/>
                    </a:lnR>
                    <a:lnT>
                      <a:noFill/>
                    </a:lnT>
                    <a:lnB>
                      <a:noFill/>
                    </a:lnB>
                  </a:tcPr>
                </a:tc>
                <a:tc>
                  <a:txBody>
                    <a:bodyPr/>
                    <a:lstStyle/>
                    <a:p>
                      <a:r>
                        <a:rPr lang="x-none" sz="1800" dirty="0"/>
                        <a:t>“Roberto era como un león”.</a:t>
                      </a:r>
                    </a:p>
                  </a:txBody>
                  <a:tcPr marL="91358" marR="91358" marT="45679" marB="45679" anchor="ctr">
                    <a:lnL>
                      <a:noFill/>
                    </a:lnL>
                    <a:lnR>
                      <a:noFill/>
                    </a:lnR>
                    <a:lnT>
                      <a:noFill/>
                    </a:lnT>
                    <a:lnB>
                      <a:noFill/>
                    </a:lnB>
                  </a:tcPr>
                </a:tc>
              </a:tr>
            </a:tbl>
          </a:graphicData>
        </a:graphic>
      </p:graphicFrame>
      <p:sp>
        <p:nvSpPr>
          <p:cNvPr id="5" name="TextBox 4"/>
          <p:cNvSpPr txBox="1"/>
          <p:nvPr/>
        </p:nvSpPr>
        <p:spPr>
          <a:xfrm>
            <a:off x="2941983" y="5261113"/>
            <a:ext cx="5950226" cy="646331"/>
          </a:xfrm>
          <a:prstGeom prst="rect">
            <a:avLst/>
          </a:prstGeom>
          <a:noFill/>
        </p:spPr>
        <p:txBody>
          <a:bodyPr wrap="square" rtlCol="0">
            <a:spAutoFit/>
          </a:bodyPr>
          <a:lstStyle/>
          <a:p>
            <a:r>
              <a:rPr lang="x-none" sz="3600" dirty="0" smtClean="0"/>
              <a:t>Piensen en otras….</a:t>
            </a:r>
            <a:endParaRPr lang="x-none" sz="3600" dirty="0"/>
          </a:p>
        </p:txBody>
      </p:sp>
    </p:spTree>
    <p:extLst>
      <p:ext uri="{BB962C8B-B14F-4D97-AF65-F5344CB8AC3E}">
        <p14:creationId xmlns:p14="http://schemas.microsoft.com/office/powerpoint/2010/main" val="42262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17" y="796237"/>
            <a:ext cx="10571998" cy="970450"/>
          </a:xfrm>
        </p:spPr>
        <p:txBody>
          <a:bodyPr/>
          <a:lstStyle/>
          <a:p>
            <a:r>
              <a:rPr lang="x-none" altLang="x-none" sz="2800" dirty="0">
                <a:solidFill>
                  <a:schemeClr val="accent6">
                    <a:lumMod val="20000"/>
                    <a:lumOff val="80000"/>
                  </a:schemeClr>
                </a:solidFill>
              </a:rPr>
              <a:t>Busca una metáfora </a:t>
            </a:r>
            <a:r>
              <a:rPr lang="x-none" altLang="x-none" sz="2800" dirty="0" smtClean="0">
                <a:solidFill>
                  <a:schemeClr val="accent6">
                    <a:lumMod val="20000"/>
                    <a:lumOff val="80000"/>
                  </a:schemeClr>
                </a:solidFill>
              </a:rPr>
              <a:t>o símil para </a:t>
            </a:r>
            <a:r>
              <a:rPr lang="x-none" altLang="x-none" sz="2800" dirty="0">
                <a:solidFill>
                  <a:schemeClr val="accent6">
                    <a:lumMod val="20000"/>
                    <a:lumOff val="80000"/>
                  </a:schemeClr>
                </a:solidFill>
              </a:rPr>
              <a:t>comunicar las </a:t>
            </a:r>
            <a:r>
              <a:rPr lang="x-none" altLang="x-none" sz="2800" dirty="0" smtClean="0">
                <a:solidFill>
                  <a:schemeClr val="accent6">
                    <a:lumMod val="20000"/>
                    <a:lumOff val="80000"/>
                  </a:schemeClr>
                </a:solidFill>
              </a:rPr>
              <a:t>ideas </a:t>
            </a:r>
            <a:r>
              <a:rPr lang="x-none" altLang="x-none" sz="2800" dirty="0">
                <a:solidFill>
                  <a:schemeClr val="accent6">
                    <a:lumMod val="20000"/>
                    <a:lumOff val="80000"/>
                  </a:schemeClr>
                </a:solidFill>
              </a:rPr>
              <a:t>siguientes. </a:t>
            </a:r>
            <a:r>
              <a:rPr lang="x-none" altLang="x-none" sz="2800" dirty="0" smtClean="0">
                <a:solidFill>
                  <a:schemeClr val="accent6">
                    <a:lumMod val="20000"/>
                    <a:lumOff val="80000"/>
                  </a:schemeClr>
                </a:solidFill>
              </a:rPr>
              <a:t/>
            </a:r>
            <a:br>
              <a:rPr lang="x-none" altLang="x-none" sz="2800" dirty="0" smtClean="0">
                <a:solidFill>
                  <a:schemeClr val="accent6">
                    <a:lumMod val="20000"/>
                    <a:lumOff val="80000"/>
                  </a:schemeClr>
                </a:solidFill>
              </a:rPr>
            </a:br>
            <a:endParaRPr lang="x-none" sz="2800" dirty="0">
              <a:solidFill>
                <a:schemeClr val="accent6">
                  <a:lumMod val="20000"/>
                  <a:lumOff val="8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72550"/>
              </p:ext>
            </p:extLst>
          </p:nvPr>
        </p:nvGraphicFramePr>
        <p:xfrm>
          <a:off x="1484242" y="2676938"/>
          <a:ext cx="9535054" cy="3261687"/>
        </p:xfrm>
        <a:graphic>
          <a:graphicData uri="http://schemas.openxmlformats.org/drawingml/2006/table">
            <a:tbl>
              <a:tblPr/>
              <a:tblGrid>
                <a:gridCol w="4767527"/>
                <a:gridCol w="4767527"/>
              </a:tblGrid>
              <a:tr h="634183">
                <a:tc>
                  <a:txBody>
                    <a:bodyPr/>
                    <a:lstStyle/>
                    <a:p>
                      <a:r>
                        <a:rPr lang="x-none" sz="1800" b="1" dirty="0"/>
                        <a:t>Idea sencilla</a:t>
                      </a:r>
                      <a:endParaRPr lang="x-none" sz="1800" dirty="0"/>
                    </a:p>
                  </a:txBody>
                  <a:tcPr marL="91358" marR="91358" marT="45679" marB="45679" anchor="ctr">
                    <a:lnL>
                      <a:noFill/>
                    </a:lnL>
                    <a:lnR>
                      <a:noFill/>
                    </a:lnR>
                    <a:lnT>
                      <a:noFill/>
                    </a:lnT>
                    <a:lnB>
                      <a:noFill/>
                    </a:lnB>
                  </a:tcPr>
                </a:tc>
                <a:tc>
                  <a:txBody>
                    <a:bodyPr/>
                    <a:lstStyle/>
                    <a:p>
                      <a:r>
                        <a:rPr lang="x-none" sz="1800" b="1"/>
                        <a:t>Idea expresada con una imagen</a:t>
                      </a:r>
                      <a:endParaRPr lang="x-none" sz="1800"/>
                    </a:p>
                  </a:txBody>
                  <a:tcPr marL="91358" marR="91358" marT="45679" marB="45679" anchor="ctr">
                    <a:lnL>
                      <a:noFill/>
                    </a:lnL>
                    <a:lnR>
                      <a:noFill/>
                    </a:lnR>
                    <a:lnT>
                      <a:noFill/>
                    </a:lnT>
                    <a:lnB>
                      <a:noFill/>
                    </a:lnB>
                  </a:tcPr>
                </a:tc>
              </a:tr>
              <a:tr h="1449666">
                <a:tc>
                  <a:txBody>
                    <a:bodyPr/>
                    <a:lstStyle/>
                    <a:p>
                      <a:r>
                        <a:rPr lang="x-none" sz="1800" dirty="0"/>
                        <a:t>“Las brechas digitales globales y locales es un tema muy importante</a:t>
                      </a:r>
                      <a:r>
                        <a:rPr lang="x-none" sz="1800" dirty="0" smtClean="0"/>
                        <a:t>”.</a:t>
                      </a:r>
                    </a:p>
                    <a:p>
                      <a:endParaRPr lang="x-none" sz="1800" dirty="0" smtClean="0"/>
                    </a:p>
                    <a:p>
                      <a:endParaRPr lang="x-none" sz="1800" dirty="0"/>
                    </a:p>
                  </a:txBody>
                  <a:tcPr marL="91358" marR="91358" marT="45679" marB="45679" anchor="ctr">
                    <a:lnL>
                      <a:noFill/>
                    </a:lnL>
                    <a:lnR>
                      <a:noFill/>
                    </a:lnR>
                    <a:lnT>
                      <a:noFill/>
                    </a:lnT>
                    <a:lnB>
                      <a:noFill/>
                    </a:lnB>
                  </a:tcPr>
                </a:tc>
                <a:tc>
                  <a:txBody>
                    <a:bodyPr/>
                    <a:lstStyle/>
                    <a:p>
                      <a:endParaRPr lang="x-none" sz="1800"/>
                    </a:p>
                  </a:txBody>
                  <a:tcPr marL="91358" marR="91358" marT="45679" marB="45679" anchor="ctr">
                    <a:lnL>
                      <a:noFill/>
                    </a:lnL>
                    <a:lnR>
                      <a:noFill/>
                    </a:lnR>
                    <a:lnT>
                      <a:noFill/>
                    </a:lnT>
                    <a:lnB>
                      <a:noFill/>
                    </a:lnB>
                  </a:tcPr>
                </a:tc>
              </a:tr>
              <a:tr h="1177838">
                <a:tc>
                  <a:txBody>
                    <a:bodyPr/>
                    <a:lstStyle/>
                    <a:p>
                      <a:endParaRPr lang="x-none" sz="1800" dirty="0"/>
                    </a:p>
                  </a:txBody>
                  <a:tcPr marL="91358" marR="91358" marT="45679" marB="45679" anchor="ctr">
                    <a:lnL>
                      <a:noFill/>
                    </a:lnL>
                    <a:lnR>
                      <a:noFill/>
                    </a:lnR>
                    <a:lnT>
                      <a:noFill/>
                    </a:lnT>
                    <a:lnB>
                      <a:noFill/>
                    </a:lnB>
                  </a:tcPr>
                </a:tc>
                <a:tc>
                  <a:txBody>
                    <a:bodyPr/>
                    <a:lstStyle/>
                    <a:p>
                      <a:endParaRPr lang="x-none" sz="1800" dirty="0"/>
                    </a:p>
                  </a:txBody>
                  <a:tcPr marL="91358" marR="91358" marT="45679" marB="45679">
                    <a:lnL>
                      <a:noFill/>
                    </a:lnL>
                    <a:lnT>
                      <a:noFill/>
                    </a:lnT>
                  </a:tcPr>
                </a:tc>
              </a:tr>
            </a:tbl>
          </a:graphicData>
        </a:graphic>
      </p:graphicFrame>
    </p:spTree>
    <p:extLst>
      <p:ext uri="{BB962C8B-B14F-4D97-AF65-F5344CB8AC3E}">
        <p14:creationId xmlns:p14="http://schemas.microsoft.com/office/powerpoint/2010/main" val="1253485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accent1">
                    <a:lumMod val="20000"/>
                    <a:lumOff val="80000"/>
                  </a:schemeClr>
                </a:solidFill>
              </a:rPr>
              <a:t>¿Qué tratan de comunicar estás metáforas?</a:t>
            </a:r>
            <a:endParaRPr lang="x-none" dirty="0">
              <a:solidFill>
                <a:schemeClr val="accent1">
                  <a:lumMod val="20000"/>
                  <a:lumOff val="80000"/>
                </a:schemeClr>
              </a:solidFill>
            </a:endParaRPr>
          </a:p>
        </p:txBody>
      </p:sp>
      <p:sp>
        <p:nvSpPr>
          <p:cNvPr id="3" name="Content Placeholder 2"/>
          <p:cNvSpPr>
            <a:spLocks noGrp="1"/>
          </p:cNvSpPr>
          <p:nvPr>
            <p:ph idx="1"/>
          </p:nvPr>
        </p:nvSpPr>
        <p:spPr/>
        <p:txBody>
          <a:bodyPr/>
          <a:lstStyle/>
          <a:p>
            <a:endParaRPr lang="x-none"/>
          </a:p>
        </p:txBody>
      </p:sp>
      <p:pic>
        <p:nvPicPr>
          <p:cNvPr id="5" name="Picture 4"/>
          <p:cNvPicPr>
            <a:picLocks noChangeAspect="1"/>
          </p:cNvPicPr>
          <p:nvPr/>
        </p:nvPicPr>
        <p:blipFill>
          <a:blip r:embed="rId2"/>
          <a:stretch>
            <a:fillRect/>
          </a:stretch>
        </p:blipFill>
        <p:spPr>
          <a:xfrm>
            <a:off x="6857034" y="2222287"/>
            <a:ext cx="2618270" cy="3653677"/>
          </a:xfrm>
          <a:prstGeom prst="rect">
            <a:avLst/>
          </a:prstGeom>
        </p:spPr>
      </p:pic>
      <p:pic>
        <p:nvPicPr>
          <p:cNvPr id="1026" name="Picture 2" descr="Image result for principe az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596" y="2557670"/>
            <a:ext cx="3190388" cy="319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43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02" y="757154"/>
            <a:ext cx="10571998" cy="970450"/>
          </a:xfrm>
        </p:spPr>
        <p:txBody>
          <a:bodyPr/>
          <a:lstStyle/>
          <a:p>
            <a:r>
              <a:rPr lang="x-none" dirty="0" smtClean="0">
                <a:solidFill>
                  <a:schemeClr val="accent5">
                    <a:lumMod val="40000"/>
                    <a:lumOff val="60000"/>
                  </a:schemeClr>
                </a:solidFill>
              </a:rPr>
              <a:t>¿Qué metáforas</a:t>
            </a:r>
            <a:r>
              <a:rPr lang="x-none" dirty="0">
                <a:solidFill>
                  <a:schemeClr val="accent5">
                    <a:lumMod val="40000"/>
                    <a:lumOff val="60000"/>
                  </a:schemeClr>
                </a:solidFill>
              </a:rPr>
              <a:t> </a:t>
            </a:r>
            <a:r>
              <a:rPr lang="x-none" dirty="0" smtClean="0">
                <a:solidFill>
                  <a:schemeClr val="accent5">
                    <a:lumMod val="40000"/>
                    <a:lumOff val="60000"/>
                  </a:schemeClr>
                </a:solidFill>
              </a:rPr>
              <a:t>y símiles usa? </a:t>
            </a:r>
            <a:br>
              <a:rPr lang="x-none" dirty="0" smtClean="0">
                <a:solidFill>
                  <a:schemeClr val="accent5">
                    <a:lumMod val="40000"/>
                    <a:lumOff val="60000"/>
                  </a:schemeClr>
                </a:solidFill>
              </a:rPr>
            </a:br>
            <a:r>
              <a:rPr lang="x-none" dirty="0">
                <a:solidFill>
                  <a:schemeClr val="accent5">
                    <a:lumMod val="40000"/>
                    <a:lumOff val="60000"/>
                  </a:schemeClr>
                </a:solidFill>
              </a:rPr>
              <a:t>¿</a:t>
            </a:r>
            <a:r>
              <a:rPr lang="x-none" dirty="0" smtClean="0">
                <a:solidFill>
                  <a:schemeClr val="accent5">
                    <a:lumMod val="40000"/>
                    <a:lumOff val="60000"/>
                  </a:schemeClr>
                </a:solidFill>
              </a:rPr>
              <a:t>Cuál es  la tesis?</a:t>
            </a:r>
            <a:endParaRPr lang="x-none" dirty="0">
              <a:solidFill>
                <a:schemeClr val="accent5">
                  <a:lumMod val="40000"/>
                  <a:lumOff val="60000"/>
                </a:schemeClr>
              </a:solidFill>
            </a:endParaRPr>
          </a:p>
        </p:txBody>
      </p:sp>
      <p:pic>
        <p:nvPicPr>
          <p:cNvPr id="4" name="fDxgl2G3Srs"/>
          <p:cNvPicPr>
            <a:picLocks noGrp="1" noRot="1" noChangeAspect="1"/>
          </p:cNvPicPr>
          <p:nvPr>
            <p:ph idx="1"/>
            <a:videoFile r:link="rId1"/>
          </p:nvPr>
        </p:nvPicPr>
        <p:blipFill>
          <a:blip r:embed="rId3"/>
          <a:stretch>
            <a:fillRect/>
          </a:stretch>
        </p:blipFill>
        <p:spPr>
          <a:xfrm>
            <a:off x="2932113" y="1770063"/>
            <a:ext cx="5716587" cy="4287837"/>
          </a:xfrm>
          <a:prstGeom prst="rect">
            <a:avLst/>
          </a:prstGeom>
        </p:spPr>
      </p:pic>
      <p:sp>
        <p:nvSpPr>
          <p:cNvPr id="5" name="Rectangle 4"/>
          <p:cNvSpPr/>
          <p:nvPr/>
        </p:nvSpPr>
        <p:spPr>
          <a:xfrm>
            <a:off x="2955327" y="6100423"/>
            <a:ext cx="5671745" cy="369332"/>
          </a:xfrm>
          <a:prstGeom prst="rect">
            <a:avLst/>
          </a:prstGeom>
        </p:spPr>
        <p:txBody>
          <a:bodyPr wrap="none">
            <a:spAutoFit/>
          </a:bodyPr>
          <a:lstStyle/>
          <a:p>
            <a:r>
              <a:rPr lang="en-US" dirty="0"/>
              <a:t>https://</a:t>
            </a:r>
            <a:r>
              <a:rPr lang="en-US" dirty="0" err="1"/>
              <a:t>www.youtube.com</a:t>
            </a:r>
            <a:r>
              <a:rPr lang="en-US" dirty="0"/>
              <a:t>/</a:t>
            </a:r>
            <a:r>
              <a:rPr lang="en-US" dirty="0" err="1"/>
              <a:t>watch?v</a:t>
            </a:r>
            <a:r>
              <a:rPr lang="en-US" dirty="0"/>
              <a:t>=fDxgl2G3Srs</a:t>
            </a:r>
          </a:p>
        </p:txBody>
      </p:sp>
    </p:spTree>
    <p:extLst>
      <p:ext uri="{BB962C8B-B14F-4D97-AF65-F5344CB8AC3E}">
        <p14:creationId xmlns:p14="http://schemas.microsoft.com/office/powerpoint/2010/main" val="4080648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LECTURA </a:t>
            </a:r>
            <a:r>
              <a:rPr lang="es-ES_tradnl" dirty="0"/>
              <a:t>3</a:t>
            </a:r>
            <a:br>
              <a:rPr lang="es-ES_tradnl" dirty="0"/>
            </a:br>
            <a:r>
              <a:rPr lang="x-none" dirty="0">
                <a:solidFill>
                  <a:schemeClr val="accent4">
                    <a:lumMod val="60000"/>
                    <a:lumOff val="40000"/>
                  </a:schemeClr>
                </a:solidFill>
              </a:rPr>
              <a:t>La tecnología</a:t>
            </a:r>
            <a:endParaRPr lang="x-none" dirty="0"/>
          </a:p>
        </p:txBody>
      </p:sp>
      <p:sp>
        <p:nvSpPr>
          <p:cNvPr id="3" name="Subtitle 2"/>
          <p:cNvSpPr>
            <a:spLocks noGrp="1"/>
          </p:cNvSpPr>
          <p:nvPr>
            <p:ph type="subTitle" idx="1"/>
          </p:nvPr>
        </p:nvSpPr>
        <p:spPr/>
        <p:txBody>
          <a:bodyPr/>
          <a:lstStyle/>
          <a:p>
            <a:r>
              <a:rPr lang="x-none" dirty="0" smtClean="0"/>
              <a:t>p. 161</a:t>
            </a:r>
            <a:endParaRPr lang="x-none" dirty="0"/>
          </a:p>
        </p:txBody>
      </p:sp>
    </p:spTree>
    <p:extLst>
      <p:ext uri="{BB962C8B-B14F-4D97-AF65-F5344CB8AC3E}">
        <p14:creationId xmlns:p14="http://schemas.microsoft.com/office/powerpoint/2010/main" val="148515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solidFill>
                  <a:schemeClr val="accent4">
                    <a:lumMod val="60000"/>
                    <a:lumOff val="40000"/>
                  </a:schemeClr>
                </a:solidFill>
              </a:rPr>
              <a:t>Lectura 3</a:t>
            </a:r>
            <a:br>
              <a:rPr lang="x-none" dirty="0">
                <a:solidFill>
                  <a:schemeClr val="accent4">
                    <a:lumMod val="60000"/>
                    <a:lumOff val="40000"/>
                  </a:schemeClr>
                </a:solidFill>
              </a:rPr>
            </a:br>
            <a:r>
              <a:rPr lang="x-none" dirty="0">
                <a:solidFill>
                  <a:schemeClr val="accent4">
                    <a:lumMod val="60000"/>
                    <a:lumOff val="40000"/>
                  </a:schemeClr>
                </a:solidFill>
              </a:rPr>
              <a:t>La tecnología</a:t>
            </a:r>
          </a:p>
        </p:txBody>
      </p:sp>
      <p:sp>
        <p:nvSpPr>
          <p:cNvPr id="6" name="Rectangle 2"/>
          <p:cNvSpPr>
            <a:spLocks noGrp="1" noChangeArrowheads="1"/>
          </p:cNvSpPr>
          <p:nvPr>
            <p:ph idx="1"/>
          </p:nvPr>
        </p:nvSpPr>
        <p:spPr bwMode="auto">
          <a:xfrm>
            <a:off x="810000" y="2473884"/>
            <a:ext cx="973873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257100" lvl="8" indent="0" defTabSz="914400">
              <a:buClrTx/>
              <a:buNone/>
            </a:pPr>
            <a:r>
              <a:rPr kumimoji="0" lang="x-none" altLang="x-none" sz="2000" b="0" i="0" u="none" strike="noStrike" cap="none" normalizeH="0" baseline="0" dirty="0" smtClean="0">
                <a:ln>
                  <a:noFill/>
                </a:ln>
                <a:effectLst/>
                <a:latin typeface="Arial" panose="020B0604020202020204" pitchFamily="34" charset="0"/>
              </a:rPr>
              <a:t>Estas aplicaciones requieren que los usuarios indiquen acuerdo con sus “términos y condiciones de uso”. ¿Con cuánto cuidado lees estos términos y condiciones antes de aceptarlos?</a:t>
            </a:r>
          </a:p>
          <a:p>
            <a:pPr marL="3257100" lvl="8" indent="0" defTabSz="914400">
              <a:buClrTx/>
              <a:buNone/>
            </a:pPr>
            <a:endParaRPr kumimoji="0" lang="x-none" altLang="x-none" sz="20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x-none" altLang="x-none" sz="2000" b="1" i="0" u="none" strike="noStrike" cap="none" normalizeH="0" baseline="0" dirty="0" smtClean="0">
                <a:ln>
                  <a:noFill/>
                </a:ln>
                <a:effectLst/>
                <a:latin typeface="Arial" panose="020B0604020202020204" pitchFamily="34" charset="0"/>
              </a:rPr>
              <a:t>C.</a:t>
            </a:r>
            <a:r>
              <a:rPr kumimoji="0" lang="x-none" altLang="x-none" sz="2000" b="0" i="0" u="none" strike="noStrike" cap="none" normalizeH="0" baseline="0" dirty="0" smtClean="0">
                <a:ln>
                  <a:noFill/>
                </a:ln>
                <a:effectLst/>
                <a:latin typeface="Arial" panose="020B0604020202020204" pitchFamily="34" charset="0"/>
              </a:rPr>
              <a:t> ¿Cómo tomas apuntes en tus clases, a mano o a computadora? ¿Por qué?</a:t>
            </a:r>
          </a:p>
          <a:p>
            <a:pPr marL="0" marR="0" lvl="0" indent="0" algn="l" defTabSz="914400" rtl="0" eaLnBrk="0" fontAlgn="base" latinLnBrk="0" hangingPunct="0">
              <a:lnSpc>
                <a:spcPct val="100000"/>
              </a:lnSpc>
              <a:spcBef>
                <a:spcPct val="0"/>
              </a:spcBef>
              <a:spcAft>
                <a:spcPct val="0"/>
              </a:spcAft>
              <a:buClrTx/>
              <a:buSzTx/>
              <a:buNone/>
              <a:tabLst/>
            </a:pPr>
            <a:endParaRPr kumimoji="0" lang="x-none" altLang="x-none" sz="2000" b="1"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x-none" altLang="x-none" sz="2000" b="1" i="0" u="none" strike="noStrike" cap="none" normalizeH="0" baseline="0" dirty="0" smtClean="0">
                <a:ln>
                  <a:noFill/>
                </a:ln>
                <a:effectLst/>
                <a:latin typeface="Arial" panose="020B0604020202020204" pitchFamily="34" charset="0"/>
              </a:rPr>
              <a:t>D.</a:t>
            </a:r>
            <a:r>
              <a:rPr kumimoji="0" lang="x-none" altLang="x-none" sz="2000" b="0" i="0" u="none" strike="noStrike" cap="none" normalizeH="0" baseline="0" dirty="0" smtClean="0">
                <a:ln>
                  <a:noFill/>
                </a:ln>
                <a:effectLst/>
                <a:latin typeface="Arial" panose="020B0604020202020204" pitchFamily="34" charset="0"/>
              </a:rPr>
              <a:t> La tecnología nos brinda muchas posibilidades pero también tiene inconvenientes. En grupos, hagan una lista de </a:t>
            </a:r>
            <a:r>
              <a:rPr kumimoji="0" lang="x-none" altLang="x-none" sz="2000" b="0" i="0" u="sng" strike="noStrike" cap="none" normalizeH="0" baseline="0" dirty="0" smtClean="0">
                <a:ln>
                  <a:noFill/>
                </a:ln>
                <a:effectLst/>
                <a:latin typeface="Arial" panose="020B0604020202020204" pitchFamily="34" charset="0"/>
              </a:rPr>
              <a:t>tres</a:t>
            </a:r>
            <a:r>
              <a:rPr kumimoji="0" lang="x-none" altLang="x-none" sz="2000" b="0" i="0" u="none" strike="noStrike" cap="none" normalizeH="0" baseline="0" dirty="0" smtClean="0">
                <a:ln>
                  <a:noFill/>
                </a:ln>
                <a:effectLst/>
                <a:latin typeface="Arial" panose="020B0604020202020204" pitchFamily="34" charset="0"/>
              </a:rPr>
              <a:t> inconvenientes que puede presentar la tecnología. ¿Cuáles consideran más importantes, las ventajas que nos aporta la tecnología o los inconvenientes que ocasiona?</a:t>
            </a:r>
          </a:p>
        </p:txBody>
      </p:sp>
      <p:pic>
        <p:nvPicPr>
          <p:cNvPr id="7" name="Picture 6"/>
          <p:cNvPicPr>
            <a:picLocks noChangeAspect="1"/>
          </p:cNvPicPr>
          <p:nvPr/>
        </p:nvPicPr>
        <p:blipFill>
          <a:blip r:embed="rId2"/>
          <a:stretch>
            <a:fillRect/>
          </a:stretch>
        </p:blipFill>
        <p:spPr>
          <a:xfrm>
            <a:off x="662608" y="2353918"/>
            <a:ext cx="3048000" cy="1143000"/>
          </a:xfrm>
          <a:prstGeom prst="rect">
            <a:avLst/>
          </a:prstGeom>
        </p:spPr>
      </p:pic>
    </p:spTree>
    <p:extLst>
      <p:ext uri="{BB962C8B-B14F-4D97-AF65-F5344CB8AC3E}">
        <p14:creationId xmlns:p14="http://schemas.microsoft.com/office/powerpoint/2010/main" val="1736921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619466"/>
            <a:ext cx="10571998" cy="970450"/>
          </a:xfrm>
        </p:spPr>
        <p:txBody>
          <a:bodyPr/>
          <a:lstStyle/>
          <a:p>
            <a:r>
              <a:rPr lang="x-none" dirty="0" smtClean="0">
                <a:solidFill>
                  <a:schemeClr val="accent4">
                    <a:lumMod val="60000"/>
                    <a:lumOff val="40000"/>
                  </a:schemeClr>
                </a:solidFill>
              </a:rPr>
              <a:t>Lectura 3</a:t>
            </a:r>
            <a:br>
              <a:rPr lang="x-none" dirty="0" smtClean="0">
                <a:solidFill>
                  <a:schemeClr val="accent4">
                    <a:lumMod val="60000"/>
                    <a:lumOff val="40000"/>
                  </a:schemeClr>
                </a:solidFill>
              </a:rPr>
            </a:br>
            <a:r>
              <a:rPr lang="x-none" dirty="0" smtClean="0">
                <a:solidFill>
                  <a:schemeClr val="accent4">
                    <a:lumMod val="60000"/>
                    <a:lumOff val="40000"/>
                  </a:schemeClr>
                </a:solidFill>
              </a:rPr>
              <a:t>La tecnología</a:t>
            </a:r>
            <a:endParaRPr lang="x-none" dirty="0">
              <a:solidFill>
                <a:schemeClr val="accent4">
                  <a:lumMod val="60000"/>
                  <a:lumOff val="40000"/>
                </a:schemeClr>
              </a:solidFill>
            </a:endParaRPr>
          </a:p>
        </p:txBody>
      </p:sp>
      <p:sp>
        <p:nvSpPr>
          <p:cNvPr id="4" name="Content Placeholder 3"/>
          <p:cNvSpPr>
            <a:spLocks noGrp="1"/>
          </p:cNvSpPr>
          <p:nvPr>
            <p:ph idx="1"/>
          </p:nvPr>
        </p:nvSpPr>
        <p:spPr>
          <a:xfrm>
            <a:off x="818712" y="2500583"/>
            <a:ext cx="10554574" cy="3636511"/>
          </a:xfrm>
        </p:spPr>
        <p:txBody>
          <a:bodyPr>
            <a:normAutofit/>
          </a:bodyPr>
          <a:lstStyle/>
          <a:p>
            <a:pPr marL="0" indent="0">
              <a:buNone/>
            </a:pPr>
            <a:r>
              <a:rPr lang="x-none" dirty="0"/>
              <a:t>El texto a continuación lo escribió en Facebook un maestro de baile en el Día del Maestro. Subraya las abreviaturas que tiene. ¿En qué contextos está bien escribir así? ¿Crees que usarlas daña el conocimiento de la ortografía</a:t>
            </a:r>
            <a:r>
              <a:rPr lang="x-none" dirty="0" smtClean="0"/>
              <a:t>?</a:t>
            </a:r>
            <a:endParaRPr lang="x-none" dirty="0"/>
          </a:p>
          <a:p>
            <a:endParaRPr lang="x-none" dirty="0" smtClean="0"/>
          </a:p>
          <a:p>
            <a:r>
              <a:rPr lang="x-none" dirty="0" smtClean="0"/>
              <a:t>“</a:t>
            </a:r>
            <a:r>
              <a:rPr lang="x-none" dirty="0"/>
              <a:t>Hoy día deseo felicitar a todos mis amigos y colegas k son maestros, también a mis maestros d baile, d baloncesto y d vida, a todos </a:t>
            </a:r>
            <a:r>
              <a:rPr lang="x-none" dirty="0" err="1"/>
              <a:t>akellos</a:t>
            </a:r>
            <a:r>
              <a:rPr lang="x-none" dirty="0"/>
              <a:t> k han tenido el privilegio d poder enseñar algo a alguien más. También deseo agradecer a todos mis alumnos, ya k x ellos tengo la gracia d ser maestro. En el baile mis alumnos han sido mis mejores maestros </a:t>
            </a:r>
            <a:r>
              <a:rPr lang="x-none" dirty="0" err="1"/>
              <a:t>xk</a:t>
            </a:r>
            <a:r>
              <a:rPr lang="x-none" dirty="0"/>
              <a:t> gracias a ellos he podido mejorar mi forma d transmitir mi conocimiento. Salu2.”</a:t>
            </a:r>
          </a:p>
          <a:p>
            <a:endParaRPr lang="x-none" dirty="0"/>
          </a:p>
        </p:txBody>
      </p:sp>
      <p:pic>
        <p:nvPicPr>
          <p:cNvPr id="5" name="Picture 4"/>
          <p:cNvPicPr>
            <a:picLocks noChangeAspect="1"/>
          </p:cNvPicPr>
          <p:nvPr/>
        </p:nvPicPr>
        <p:blipFill>
          <a:blip r:embed="rId2"/>
          <a:stretch>
            <a:fillRect/>
          </a:stretch>
        </p:blipFill>
        <p:spPr>
          <a:xfrm>
            <a:off x="7687710" y="212512"/>
            <a:ext cx="2276475" cy="2009775"/>
          </a:xfrm>
          <a:prstGeom prst="rect">
            <a:avLst/>
          </a:prstGeom>
        </p:spPr>
      </p:pic>
    </p:spTree>
    <p:extLst>
      <p:ext uri="{BB962C8B-B14F-4D97-AF65-F5344CB8AC3E}">
        <p14:creationId xmlns:p14="http://schemas.microsoft.com/office/powerpoint/2010/main" val="623743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accent4">
                    <a:lumMod val="60000"/>
                    <a:lumOff val="40000"/>
                  </a:schemeClr>
                </a:solidFill>
              </a:rPr>
              <a:t>Vocabulario y lectura</a:t>
            </a:r>
            <a:endParaRPr lang="x-none" dirty="0">
              <a:solidFill>
                <a:schemeClr val="accent4">
                  <a:lumMod val="60000"/>
                  <a:lumOff val="40000"/>
                </a:schemeClr>
              </a:solidFill>
            </a:endParaRPr>
          </a:p>
        </p:txBody>
      </p:sp>
      <p:sp>
        <p:nvSpPr>
          <p:cNvPr id="3" name="Content Placeholder 2"/>
          <p:cNvSpPr>
            <a:spLocks noGrp="1"/>
          </p:cNvSpPr>
          <p:nvPr>
            <p:ph idx="1"/>
          </p:nvPr>
        </p:nvSpPr>
        <p:spPr/>
        <p:txBody>
          <a:bodyPr/>
          <a:lstStyle/>
          <a:p>
            <a:endParaRPr lang="x-none" dirty="0"/>
          </a:p>
        </p:txBody>
      </p:sp>
      <p:pic>
        <p:nvPicPr>
          <p:cNvPr id="5" name="Picture 4"/>
          <p:cNvPicPr>
            <a:picLocks noChangeAspect="1"/>
          </p:cNvPicPr>
          <p:nvPr/>
        </p:nvPicPr>
        <p:blipFill rotWithShape="1">
          <a:blip r:embed="rId2"/>
          <a:srcRect l="4655" t="24837" r="2049" b="4647"/>
          <a:stretch/>
        </p:blipFill>
        <p:spPr>
          <a:xfrm>
            <a:off x="846331" y="2107095"/>
            <a:ext cx="10535667" cy="4479235"/>
          </a:xfrm>
          <a:prstGeom prst="rect">
            <a:avLst/>
          </a:prstGeom>
        </p:spPr>
      </p:pic>
    </p:spTree>
    <p:extLst>
      <p:ext uri="{BB962C8B-B14F-4D97-AF65-F5344CB8AC3E}">
        <p14:creationId xmlns:p14="http://schemas.microsoft.com/office/powerpoint/2010/main" val="1894565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Repaso: escoge la respuesta correcta</a:t>
            </a:r>
            <a:endParaRPr lang="x-none" dirty="0"/>
          </a:p>
        </p:txBody>
      </p:sp>
      <p:sp>
        <p:nvSpPr>
          <p:cNvPr id="3" name="Content Placeholder 2"/>
          <p:cNvSpPr>
            <a:spLocks noGrp="1"/>
          </p:cNvSpPr>
          <p:nvPr>
            <p:ph idx="1"/>
          </p:nvPr>
        </p:nvSpPr>
        <p:spPr>
          <a:xfrm>
            <a:off x="810000" y="1943318"/>
            <a:ext cx="10554574" cy="4713204"/>
          </a:xfrm>
        </p:spPr>
        <p:txBody>
          <a:bodyPr>
            <a:normAutofit lnSpcReduction="10000"/>
          </a:bodyPr>
          <a:lstStyle/>
          <a:p>
            <a:pPr marL="0" indent="0">
              <a:buNone/>
            </a:pPr>
            <a:r>
              <a:rPr lang="x-none" dirty="0" smtClean="0"/>
              <a:t>1. En </a:t>
            </a:r>
            <a:r>
              <a:rPr lang="x-none" dirty="0"/>
              <a:t>tu lugar, yo </a:t>
            </a:r>
            <a:r>
              <a:rPr lang="x-none" dirty="0" smtClean="0"/>
              <a:t>… esperado </a:t>
            </a:r>
            <a:r>
              <a:rPr lang="x-none" dirty="0"/>
              <a:t>más </a:t>
            </a:r>
            <a:r>
              <a:rPr lang="x-none" dirty="0" smtClean="0"/>
              <a:t>tiempo.</a:t>
            </a:r>
          </a:p>
          <a:p>
            <a:pPr lvl="1"/>
            <a:r>
              <a:rPr lang="x-none" dirty="0"/>
              <a:t>❏ </a:t>
            </a:r>
            <a:r>
              <a:rPr lang="x-none" dirty="0" smtClean="0"/>
              <a:t>hubiera</a:t>
            </a:r>
            <a:r>
              <a:rPr lang="x-none" dirty="0"/>
              <a:t> </a:t>
            </a:r>
          </a:p>
          <a:p>
            <a:pPr lvl="1"/>
            <a:r>
              <a:rPr lang="x-none" dirty="0"/>
              <a:t>❏ </a:t>
            </a:r>
            <a:r>
              <a:rPr lang="x-none" dirty="0" smtClean="0"/>
              <a:t>viera</a:t>
            </a:r>
          </a:p>
          <a:p>
            <a:pPr marL="0" indent="0">
              <a:buNone/>
            </a:pPr>
            <a:r>
              <a:rPr lang="x-none" dirty="0" smtClean="0"/>
              <a:t>2. La </a:t>
            </a:r>
            <a:r>
              <a:rPr lang="x-none" dirty="0"/>
              <a:t>razón por la que se congeló la computadora </a:t>
            </a:r>
            <a:r>
              <a:rPr lang="x-none" dirty="0" smtClean="0"/>
              <a:t>puede</a:t>
            </a:r>
            <a:r>
              <a:rPr lang="x-none" dirty="0"/>
              <a:t> … sido un virus</a:t>
            </a:r>
          </a:p>
          <a:p>
            <a:pPr lvl="1"/>
            <a:r>
              <a:rPr lang="x-none" dirty="0"/>
              <a:t>❏ haber </a:t>
            </a:r>
          </a:p>
          <a:p>
            <a:pPr lvl="1"/>
            <a:r>
              <a:rPr lang="x-none" dirty="0"/>
              <a:t>❏ ver </a:t>
            </a:r>
            <a:endParaRPr lang="x-none" dirty="0" smtClean="0"/>
          </a:p>
          <a:p>
            <a:pPr marL="0" indent="0">
              <a:buNone/>
            </a:pPr>
            <a:r>
              <a:rPr lang="x-none" dirty="0" smtClean="0"/>
              <a:t>3. Cuando miré en la computadora de mi amigo, encontré que … varias canciones que había bajado de Internet de forma ilegal.</a:t>
            </a:r>
          </a:p>
          <a:p>
            <a:pPr lvl="1"/>
            <a:r>
              <a:rPr lang="x-none" dirty="0" smtClean="0"/>
              <a:t>❏ </a:t>
            </a:r>
            <a:r>
              <a:rPr lang="x-none" dirty="0"/>
              <a:t>había </a:t>
            </a:r>
          </a:p>
          <a:p>
            <a:pPr lvl="1"/>
            <a:r>
              <a:rPr lang="x-none" dirty="0"/>
              <a:t>❏ habían </a:t>
            </a:r>
          </a:p>
          <a:p>
            <a:pPr marL="0" indent="0">
              <a:buNone/>
            </a:pPr>
            <a:r>
              <a:rPr lang="x-none" dirty="0" smtClean="0"/>
              <a:t>4. Es </a:t>
            </a:r>
            <a:r>
              <a:rPr lang="x-none" dirty="0"/>
              <a:t>probable </a:t>
            </a:r>
            <a:r>
              <a:rPr lang="x-none" dirty="0" smtClean="0"/>
              <a:t>que…</a:t>
            </a:r>
            <a:r>
              <a:rPr lang="x-none" dirty="0"/>
              <a:t>… más computadoras per cápita hoy en día que hace 10 </a:t>
            </a:r>
            <a:r>
              <a:rPr lang="x-none" dirty="0" smtClean="0"/>
              <a:t>años.</a:t>
            </a:r>
            <a:endParaRPr lang="x-none" dirty="0"/>
          </a:p>
          <a:p>
            <a:pPr lvl="1"/>
            <a:r>
              <a:rPr lang="x-none" dirty="0"/>
              <a:t>❏ haya </a:t>
            </a:r>
          </a:p>
          <a:p>
            <a:pPr lvl="1"/>
            <a:r>
              <a:rPr lang="x-none" dirty="0"/>
              <a:t>❏ haiga </a:t>
            </a:r>
          </a:p>
        </p:txBody>
      </p:sp>
    </p:spTree>
    <p:extLst>
      <p:ext uri="{BB962C8B-B14F-4D97-AF65-F5344CB8AC3E}">
        <p14:creationId xmlns:p14="http://schemas.microsoft.com/office/powerpoint/2010/main" val="128786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accent4">
                    <a:lumMod val="60000"/>
                    <a:lumOff val="40000"/>
                  </a:schemeClr>
                </a:solidFill>
              </a:rPr>
              <a:t>Después de leer 3</a:t>
            </a:r>
            <a:endParaRPr lang="x-none" dirty="0">
              <a:solidFill>
                <a:schemeClr val="accent4">
                  <a:lumMod val="60000"/>
                  <a:lumOff val="40000"/>
                </a:schemeClr>
              </a:solidFill>
            </a:endParaRPr>
          </a:p>
        </p:txBody>
      </p:sp>
      <p:sp>
        <p:nvSpPr>
          <p:cNvPr id="3" name="Content Placeholder 2"/>
          <p:cNvSpPr>
            <a:spLocks noGrp="1"/>
          </p:cNvSpPr>
          <p:nvPr>
            <p:ph idx="1"/>
          </p:nvPr>
        </p:nvSpPr>
        <p:spPr>
          <a:xfrm>
            <a:off x="608137" y="2606600"/>
            <a:ext cx="10975723" cy="3636511"/>
          </a:xfrm>
        </p:spPr>
        <p:txBody>
          <a:bodyPr>
            <a:normAutofit/>
          </a:bodyPr>
          <a:lstStyle/>
          <a:p>
            <a:r>
              <a:rPr lang="x-none" dirty="0" smtClean="0"/>
              <a:t>¿</a:t>
            </a:r>
            <a:r>
              <a:rPr lang="x-none" dirty="0"/>
              <a:t>Cómo se podría resumir la opinión de los autores acerca del uso de la tecnología para fines educacionales</a:t>
            </a:r>
            <a:r>
              <a:rPr lang="x-none" dirty="0" smtClean="0"/>
              <a:t>?</a:t>
            </a:r>
          </a:p>
          <a:p>
            <a:r>
              <a:rPr lang="x-none" dirty="0"/>
              <a:t>Sobre la tecnología en la vida social, los autores defienden su uso y hasta presentan datos que contradicen las acusaciones de que los jóvenes acabarán analfabetos por culpa de las redes sociales. Sin embargo, también señalan algunos peligros. ¿Dónde y cómo cambian los autores su enfoque de lo positivo/inofensivo a lo negativo</a:t>
            </a:r>
            <a:r>
              <a:rPr lang="x-none" dirty="0" smtClean="0"/>
              <a:t>?</a:t>
            </a:r>
          </a:p>
          <a:p>
            <a:r>
              <a:rPr lang="x-none" dirty="0"/>
              <a:t>Resume en una oración la postura (la tesis) de los autores sobre el uso de la tecnología hoy en día</a:t>
            </a:r>
            <a:r>
              <a:rPr lang="x-none" dirty="0" smtClean="0"/>
              <a:t>.</a:t>
            </a:r>
          </a:p>
          <a:p>
            <a:r>
              <a:rPr lang="x-none" dirty="0" smtClean="0"/>
              <a:t>Los </a:t>
            </a:r>
            <a:r>
              <a:rPr lang="x-none" dirty="0"/>
              <a:t>autores describen algunas ventajas y peligros de la tecnología en tres ámbitos diferentes. Completa la tabla con la información del texto y, si se te ocurren, añade algunos de tu </a:t>
            </a:r>
            <a:r>
              <a:rPr lang="x-none" dirty="0" smtClean="0"/>
              <a:t>invención</a:t>
            </a:r>
            <a:endParaRPr lang="x-none" dirty="0"/>
          </a:p>
          <a:p>
            <a:endParaRPr lang="x-none" dirty="0"/>
          </a:p>
          <a:p>
            <a:endParaRPr lang="x-none" dirty="0"/>
          </a:p>
          <a:p>
            <a:endParaRPr lang="x-none" dirty="0"/>
          </a:p>
        </p:txBody>
      </p:sp>
      <p:graphicFrame>
        <p:nvGraphicFramePr>
          <p:cNvPr id="6" name="Table 5"/>
          <p:cNvGraphicFramePr>
            <a:graphicFrameLocks noGrp="1"/>
          </p:cNvGraphicFramePr>
          <p:nvPr>
            <p:extLst>
              <p:ext uri="{D42A27DB-BD31-4B8C-83A1-F6EECF244321}">
                <p14:modId xmlns:p14="http://schemas.microsoft.com/office/powerpoint/2010/main" val="1827358853"/>
              </p:ext>
            </p:extLst>
          </p:nvPr>
        </p:nvGraphicFramePr>
        <p:xfrm>
          <a:off x="2663687" y="5363155"/>
          <a:ext cx="8152572" cy="1280160"/>
        </p:xfrm>
        <a:graphic>
          <a:graphicData uri="http://schemas.openxmlformats.org/drawingml/2006/table">
            <a:tbl>
              <a:tblPr/>
              <a:tblGrid>
                <a:gridCol w="2717524"/>
                <a:gridCol w="2717524"/>
                <a:gridCol w="2717524"/>
              </a:tblGrid>
              <a:tr h="189877">
                <a:tc>
                  <a:txBody>
                    <a:bodyPr/>
                    <a:lstStyle/>
                    <a:p>
                      <a:r>
                        <a:rPr lang="x-none" sz="1200" b="1" dirty="0">
                          <a:solidFill>
                            <a:schemeClr val="accent2">
                              <a:lumMod val="75000"/>
                            </a:schemeClr>
                          </a:solidFill>
                        </a:rPr>
                        <a:t>Ámbito</a:t>
                      </a:r>
                      <a:endParaRPr lang="x-none" sz="1200" dirty="0">
                        <a:solidFill>
                          <a:schemeClr val="accent2">
                            <a:lumMod val="75000"/>
                          </a:schemeClr>
                        </a:solidFill>
                      </a:endParaRPr>
                    </a:p>
                  </a:txBody>
                  <a:tcPr anchor="ctr">
                    <a:lnL>
                      <a:noFill/>
                    </a:lnL>
                    <a:lnR>
                      <a:noFill/>
                    </a:lnR>
                    <a:lnT>
                      <a:noFill/>
                    </a:lnT>
                    <a:lnB>
                      <a:noFill/>
                    </a:lnB>
                  </a:tcPr>
                </a:tc>
                <a:tc>
                  <a:txBody>
                    <a:bodyPr/>
                    <a:lstStyle/>
                    <a:p>
                      <a:r>
                        <a:rPr lang="x-none" sz="1200" b="1" dirty="0">
                          <a:solidFill>
                            <a:schemeClr val="accent2">
                              <a:lumMod val="75000"/>
                            </a:schemeClr>
                          </a:solidFill>
                        </a:rPr>
                        <a:t>Ventajas</a:t>
                      </a:r>
                      <a:endParaRPr lang="x-none" sz="1200" dirty="0">
                        <a:solidFill>
                          <a:schemeClr val="accent2">
                            <a:lumMod val="75000"/>
                          </a:schemeClr>
                        </a:solidFill>
                      </a:endParaRPr>
                    </a:p>
                  </a:txBody>
                  <a:tcPr anchor="ctr">
                    <a:lnL>
                      <a:noFill/>
                    </a:lnL>
                    <a:lnR>
                      <a:noFill/>
                    </a:lnR>
                    <a:lnT>
                      <a:noFill/>
                    </a:lnT>
                    <a:lnB>
                      <a:noFill/>
                    </a:lnB>
                  </a:tcPr>
                </a:tc>
                <a:tc>
                  <a:txBody>
                    <a:bodyPr/>
                    <a:lstStyle/>
                    <a:p>
                      <a:r>
                        <a:rPr lang="x-none" sz="1200" b="1" dirty="0">
                          <a:solidFill>
                            <a:schemeClr val="accent2">
                              <a:lumMod val="75000"/>
                            </a:schemeClr>
                          </a:solidFill>
                        </a:rPr>
                        <a:t>Peligros</a:t>
                      </a:r>
                      <a:endParaRPr lang="x-none" sz="1200" dirty="0">
                        <a:solidFill>
                          <a:schemeClr val="accent2">
                            <a:lumMod val="75000"/>
                          </a:schemeClr>
                        </a:solidFill>
                      </a:endParaRPr>
                    </a:p>
                  </a:txBody>
                  <a:tcPr anchor="ctr">
                    <a:lnL>
                      <a:noFill/>
                    </a:lnL>
                    <a:lnR>
                      <a:noFill/>
                    </a:lnR>
                    <a:lnT>
                      <a:noFill/>
                    </a:lnT>
                    <a:lnB>
                      <a:noFill/>
                    </a:lnB>
                  </a:tcPr>
                </a:tc>
              </a:tr>
              <a:tr h="189877">
                <a:tc>
                  <a:txBody>
                    <a:bodyPr/>
                    <a:lstStyle/>
                    <a:p>
                      <a:r>
                        <a:rPr lang="x-none" sz="1200" dirty="0"/>
                        <a:t>Educacional</a:t>
                      </a:r>
                    </a:p>
                  </a:txBody>
                  <a:tcPr anchor="ctr">
                    <a:lnL>
                      <a:noFill/>
                    </a:lnL>
                    <a:lnR>
                      <a:noFill/>
                    </a:lnR>
                    <a:lnT>
                      <a:noFill/>
                    </a:lnT>
                    <a:lnB>
                      <a:noFill/>
                    </a:lnB>
                  </a:tcPr>
                </a:tc>
                <a:tc>
                  <a:txBody>
                    <a:bodyPr/>
                    <a:lstStyle/>
                    <a:p>
                      <a:r>
                        <a:rPr lang="x-none" sz="1200" dirty="0"/>
                        <a:t>Acceso a más información</a:t>
                      </a:r>
                    </a:p>
                  </a:txBody>
                  <a:tcPr anchor="ctr">
                    <a:lnL>
                      <a:noFill/>
                    </a:lnL>
                    <a:lnR>
                      <a:noFill/>
                    </a:lnR>
                    <a:lnT>
                      <a:noFill/>
                    </a:lnT>
                    <a:lnB>
                      <a:noFill/>
                    </a:lnB>
                  </a:tcPr>
                </a:tc>
                <a:tc>
                  <a:txBody>
                    <a:bodyPr/>
                    <a:lstStyle/>
                    <a:p>
                      <a:endParaRPr lang="x-none" sz="1200"/>
                    </a:p>
                  </a:txBody>
                  <a:tcPr anchor="ctr">
                    <a:lnL>
                      <a:noFill/>
                    </a:lnL>
                    <a:lnR>
                      <a:noFill/>
                    </a:lnR>
                    <a:lnT>
                      <a:noFill/>
                    </a:lnT>
                    <a:lnB>
                      <a:noFill/>
                    </a:lnB>
                  </a:tcPr>
                </a:tc>
              </a:tr>
              <a:tr h="189877">
                <a:tc>
                  <a:txBody>
                    <a:bodyPr/>
                    <a:lstStyle/>
                    <a:p>
                      <a:r>
                        <a:rPr lang="x-none" sz="1200"/>
                        <a:t>Personal</a:t>
                      </a:r>
                    </a:p>
                  </a:txBody>
                  <a:tcPr anchor="ctr">
                    <a:lnL>
                      <a:noFill/>
                    </a:lnL>
                    <a:lnR>
                      <a:noFill/>
                    </a:lnR>
                    <a:lnT>
                      <a:noFill/>
                    </a:lnT>
                    <a:lnB>
                      <a:noFill/>
                    </a:lnB>
                  </a:tcPr>
                </a:tc>
                <a:tc>
                  <a:txBody>
                    <a:bodyPr/>
                    <a:lstStyle/>
                    <a:p>
                      <a:r>
                        <a:rPr lang="x-none" sz="1200" dirty="0"/>
                        <a:t>Comunicación rápida</a:t>
                      </a:r>
                    </a:p>
                  </a:txBody>
                  <a:tcPr anchor="ctr">
                    <a:lnL>
                      <a:noFill/>
                    </a:lnL>
                    <a:lnR>
                      <a:noFill/>
                    </a:lnR>
                    <a:lnT>
                      <a:noFill/>
                    </a:lnT>
                    <a:lnB>
                      <a:noFill/>
                    </a:lnB>
                  </a:tcPr>
                </a:tc>
                <a:tc>
                  <a:txBody>
                    <a:bodyPr/>
                    <a:lstStyle/>
                    <a:p>
                      <a:endParaRPr lang="x-none" sz="1200"/>
                    </a:p>
                  </a:txBody>
                  <a:tcPr anchor="ctr">
                    <a:lnL>
                      <a:noFill/>
                    </a:lnL>
                    <a:lnR>
                      <a:noFill/>
                    </a:lnR>
                    <a:lnT>
                      <a:noFill/>
                    </a:lnT>
                    <a:lnB>
                      <a:noFill/>
                    </a:lnB>
                  </a:tcPr>
                </a:tc>
              </a:tr>
              <a:tr h="332284">
                <a:tc>
                  <a:txBody>
                    <a:bodyPr/>
                    <a:lstStyle/>
                    <a:p>
                      <a:r>
                        <a:rPr lang="x-none" sz="1200" dirty="0"/>
                        <a:t>Social</a:t>
                      </a:r>
                    </a:p>
                  </a:txBody>
                  <a:tcPr anchor="ctr">
                    <a:lnL>
                      <a:noFill/>
                    </a:lnL>
                    <a:lnR>
                      <a:noFill/>
                    </a:lnR>
                    <a:lnT>
                      <a:noFill/>
                    </a:lnT>
                    <a:lnB>
                      <a:noFill/>
                    </a:lnB>
                  </a:tcPr>
                </a:tc>
                <a:tc>
                  <a:txBody>
                    <a:bodyPr/>
                    <a:lstStyle/>
                    <a:p>
                      <a:endParaRPr lang="x-none" sz="1200" dirty="0"/>
                    </a:p>
                  </a:txBody>
                  <a:tcPr anchor="ctr">
                    <a:lnL>
                      <a:noFill/>
                    </a:lnL>
                    <a:lnR>
                      <a:noFill/>
                    </a:lnR>
                    <a:lnT>
                      <a:noFill/>
                    </a:lnT>
                    <a:lnB>
                      <a:noFill/>
                    </a:lnB>
                  </a:tcPr>
                </a:tc>
                <a:tc>
                  <a:txBody>
                    <a:bodyPr/>
                    <a:lstStyle/>
                    <a:p>
                      <a:r>
                        <a:rPr lang="x-none" sz="1200" dirty="0"/>
                        <a:t>Falta de privacidad; pérdida de empleo</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78131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x-none" dirty="0" smtClean="0"/>
              <a:t>Enfoque de redacción y Lectura 3</a:t>
            </a:r>
            <a:endParaRPr lang="x-none" dirty="0"/>
          </a:p>
        </p:txBody>
      </p:sp>
      <p:sp>
        <p:nvSpPr>
          <p:cNvPr id="3" name="Subtitle 2"/>
          <p:cNvSpPr>
            <a:spLocks noGrp="1"/>
          </p:cNvSpPr>
          <p:nvPr>
            <p:ph type="subTitle" idx="1"/>
          </p:nvPr>
        </p:nvSpPr>
        <p:spPr/>
        <p:txBody>
          <a:bodyPr/>
          <a:lstStyle/>
          <a:p>
            <a:r>
              <a:rPr lang="x-none" dirty="0" smtClean="0"/>
              <a:t>p. 161</a:t>
            </a:r>
            <a:endParaRPr lang="x-none" dirty="0"/>
          </a:p>
        </p:txBody>
      </p:sp>
    </p:spTree>
    <p:extLst>
      <p:ext uri="{BB962C8B-B14F-4D97-AF65-F5344CB8AC3E}">
        <p14:creationId xmlns:p14="http://schemas.microsoft.com/office/powerpoint/2010/main" val="4285560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712" y="2616951"/>
            <a:ext cx="10571998" cy="970450"/>
          </a:xfrm>
        </p:spPr>
        <p:txBody>
          <a:bodyPr/>
          <a:lstStyle/>
          <a:p>
            <a:r>
              <a:rPr lang="x-none" dirty="0" smtClean="0">
                <a:solidFill>
                  <a:schemeClr val="accent3">
                    <a:lumMod val="40000"/>
                    <a:lumOff val="60000"/>
                  </a:schemeClr>
                </a:solidFill>
              </a:rPr>
              <a:t>Símil y Metáforas</a:t>
            </a:r>
            <a:endParaRPr lang="x-none" dirty="0">
              <a:solidFill>
                <a:schemeClr val="accent3">
                  <a:lumMod val="40000"/>
                  <a:lumOff val="60000"/>
                </a:schemeClr>
              </a:solidFill>
            </a:endParaRPr>
          </a:p>
        </p:txBody>
      </p:sp>
    </p:spTree>
    <p:extLst>
      <p:ext uri="{BB962C8B-B14F-4D97-AF65-F5344CB8AC3E}">
        <p14:creationId xmlns:p14="http://schemas.microsoft.com/office/powerpoint/2010/main" val="12153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accent4">
                    <a:lumMod val="60000"/>
                    <a:lumOff val="40000"/>
                  </a:schemeClr>
                </a:solidFill>
              </a:rPr>
              <a:t>¿Qué es un símil?</a:t>
            </a:r>
            <a:endParaRPr lang="x-none"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r>
              <a:rPr lang="x-none" dirty="0"/>
              <a:t>En el </a:t>
            </a:r>
            <a:r>
              <a:rPr lang="x-none" dirty="0" smtClean="0"/>
              <a:t>símil se </a:t>
            </a:r>
            <a:r>
              <a:rPr lang="x-none" dirty="0"/>
              <a:t>comparan dos cosas para crear un significado. La introducción de la palabra “como” es lo que le da a la comparación una característica que la diferencia de la metáfora. El símil indica  </a:t>
            </a:r>
            <a:r>
              <a:rPr lang="x-none" dirty="0" err="1"/>
              <a:t>similaridad</a:t>
            </a:r>
            <a:r>
              <a:rPr lang="x-none" dirty="0"/>
              <a:t>. Es la comparación entre dos cosas no relacionadas</a:t>
            </a:r>
            <a:r>
              <a:rPr lang="x-none" dirty="0" smtClean="0"/>
              <a:t>. Ejemplo:</a:t>
            </a:r>
          </a:p>
          <a:p>
            <a:pPr lvl="1"/>
            <a:r>
              <a:rPr lang="x-none" sz="1800" dirty="0" smtClean="0"/>
              <a:t>“</a:t>
            </a:r>
            <a:r>
              <a:rPr lang="x-none" sz="1800" dirty="0"/>
              <a:t>Sus ojos son </a:t>
            </a:r>
            <a:r>
              <a:rPr lang="x-none" sz="1800" b="1" dirty="0"/>
              <a:t>como</a:t>
            </a:r>
            <a:r>
              <a:rPr lang="x-none" sz="1800" dirty="0"/>
              <a:t> el mar</a:t>
            </a:r>
            <a:r>
              <a:rPr lang="x-none" sz="1800" dirty="0" smtClean="0"/>
              <a:t>”.</a:t>
            </a:r>
            <a:endParaRPr lang="x-none" sz="1800" dirty="0"/>
          </a:p>
        </p:txBody>
      </p:sp>
    </p:spTree>
    <p:extLst>
      <p:ext uri="{BB962C8B-B14F-4D97-AF65-F5344CB8AC3E}">
        <p14:creationId xmlns:p14="http://schemas.microsoft.com/office/powerpoint/2010/main" val="20928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accent5">
                    <a:lumMod val="60000"/>
                    <a:lumOff val="40000"/>
                  </a:schemeClr>
                </a:solidFill>
              </a:rPr>
              <a:t>Símil</a:t>
            </a:r>
            <a:endParaRPr lang="x-none" dirty="0">
              <a:solidFill>
                <a:schemeClr val="accent5">
                  <a:lumMod val="60000"/>
                  <a:lumOff val="40000"/>
                </a:schemeClr>
              </a:solidFill>
            </a:endParaRPr>
          </a:p>
        </p:txBody>
      </p:sp>
      <p:sp>
        <p:nvSpPr>
          <p:cNvPr id="3" name="Content Placeholder 2"/>
          <p:cNvSpPr>
            <a:spLocks noGrp="1"/>
          </p:cNvSpPr>
          <p:nvPr>
            <p:ph idx="1"/>
          </p:nvPr>
        </p:nvSpPr>
        <p:spPr/>
        <p:txBody>
          <a:bodyPr/>
          <a:lstStyle/>
          <a:p>
            <a:endParaRPr lang="x-none"/>
          </a:p>
        </p:txBody>
      </p:sp>
      <p:pic>
        <p:nvPicPr>
          <p:cNvPr id="2050" name="Picture 2" descr="Image result for el amor como el me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219" y="2251021"/>
            <a:ext cx="57150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0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Símil </a:t>
            </a:r>
            <a:endParaRPr lang="x-none" dirty="0"/>
          </a:p>
        </p:txBody>
      </p:sp>
      <p:pic>
        <p:nvPicPr>
          <p:cNvPr id="4" name="Content Placeholder 3"/>
          <p:cNvPicPr>
            <a:picLocks noGrp="1" noChangeAspect="1"/>
          </p:cNvPicPr>
          <p:nvPr>
            <p:ph idx="1"/>
          </p:nvPr>
        </p:nvPicPr>
        <p:blipFill>
          <a:blip r:embed="rId2"/>
          <a:stretch>
            <a:fillRect/>
          </a:stretch>
        </p:blipFill>
        <p:spPr>
          <a:xfrm>
            <a:off x="1999282" y="2157732"/>
            <a:ext cx="7589649" cy="4288152"/>
          </a:xfrm>
          <a:prstGeom prst="rect">
            <a:avLst/>
          </a:prstGeom>
        </p:spPr>
      </p:pic>
    </p:spTree>
    <p:extLst>
      <p:ext uri="{BB962C8B-B14F-4D97-AF65-F5344CB8AC3E}">
        <p14:creationId xmlns:p14="http://schemas.microsoft.com/office/powerpoint/2010/main" val="3384770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accent3">
                    <a:lumMod val="40000"/>
                    <a:lumOff val="60000"/>
                  </a:schemeClr>
                </a:solidFill>
              </a:rPr>
              <a:t>¿Qué es una metáfora?</a:t>
            </a:r>
            <a:endParaRPr lang="x-none" dirty="0">
              <a:solidFill>
                <a:schemeClr val="accent3">
                  <a:lumMod val="40000"/>
                  <a:lumOff val="60000"/>
                </a:schemeClr>
              </a:solidFill>
            </a:endParaRPr>
          </a:p>
        </p:txBody>
      </p:sp>
      <p:sp>
        <p:nvSpPr>
          <p:cNvPr id="3" name="Content Placeholder 2"/>
          <p:cNvSpPr>
            <a:spLocks noGrp="1"/>
          </p:cNvSpPr>
          <p:nvPr>
            <p:ph idx="1"/>
          </p:nvPr>
        </p:nvSpPr>
        <p:spPr/>
        <p:txBody>
          <a:bodyPr/>
          <a:lstStyle/>
          <a:p>
            <a:r>
              <a:rPr lang="x-none" dirty="0" smtClean="0"/>
              <a:t>En la metáfora hay </a:t>
            </a:r>
            <a:r>
              <a:rPr lang="x-none" dirty="0"/>
              <a:t>una especie de “sustitución” entre los términos que quiero expresar y aquellos que utilizo para expresarme</a:t>
            </a:r>
            <a:r>
              <a:rPr lang="x-none" dirty="0" smtClean="0"/>
              <a:t>.</a:t>
            </a:r>
          </a:p>
          <a:p>
            <a:r>
              <a:rPr lang="x-none" dirty="0"/>
              <a:t>Un ejemplo de metáfora sería la frase “El mar de sus ojos”. Esto no indica que el mar esté atrapado en los ojos de nadie, sino que es una persona con ojos azules. (Como el mar se suele representar de color azul, al referirse “al mar de sus ojos” lo que se quiere decir es que los ojos de esa persona son “azules”. En lugar de usar directamente el término “azul”, éste se sustituye por el término “mar”).</a:t>
            </a:r>
          </a:p>
        </p:txBody>
      </p:sp>
    </p:spTree>
    <p:extLst>
      <p:ext uri="{BB962C8B-B14F-4D97-AF65-F5344CB8AC3E}">
        <p14:creationId xmlns:p14="http://schemas.microsoft.com/office/powerpoint/2010/main" val="30895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solidFill>
                  <a:schemeClr val="accent3">
                    <a:lumMod val="40000"/>
                    <a:lumOff val="60000"/>
                  </a:schemeClr>
                </a:solidFill>
              </a:rPr>
              <a:t>Metáfora</a:t>
            </a:r>
          </a:p>
        </p:txBody>
      </p:sp>
      <p:pic>
        <p:nvPicPr>
          <p:cNvPr id="4" name="Content Placeholder 3"/>
          <p:cNvPicPr>
            <a:picLocks noGrp="1" noChangeAspect="1"/>
          </p:cNvPicPr>
          <p:nvPr>
            <p:ph idx="1"/>
          </p:nvPr>
        </p:nvPicPr>
        <p:blipFill rotWithShape="1">
          <a:blip r:embed="rId2"/>
          <a:srcRect t="13370" b="6357"/>
          <a:stretch/>
        </p:blipFill>
        <p:spPr>
          <a:xfrm>
            <a:off x="3564610" y="1503336"/>
            <a:ext cx="4408829" cy="4711484"/>
          </a:xfrm>
          <a:prstGeom prst="rect">
            <a:avLst/>
          </a:prstGeom>
        </p:spPr>
      </p:pic>
    </p:spTree>
    <p:extLst>
      <p:ext uri="{BB962C8B-B14F-4D97-AF65-F5344CB8AC3E}">
        <p14:creationId xmlns:p14="http://schemas.microsoft.com/office/powerpoint/2010/main" val="3847962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827</Words>
  <Application>Microsoft Macintosh PowerPoint</Application>
  <PresentationFormat>Widescreen</PresentationFormat>
  <Paragraphs>77</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Wingdings 2</vt:lpstr>
      <vt:lpstr>Arial</vt:lpstr>
      <vt:lpstr>Quotable</vt:lpstr>
      <vt:lpstr>La brecha digital</vt:lpstr>
      <vt:lpstr>Repaso: escoge la respuesta correcta</vt:lpstr>
      <vt:lpstr>Enfoque de redacción y Lectura 3</vt:lpstr>
      <vt:lpstr>Símil y Metáforas</vt:lpstr>
      <vt:lpstr>¿Qué es un símil?</vt:lpstr>
      <vt:lpstr>Símil</vt:lpstr>
      <vt:lpstr>Símil </vt:lpstr>
      <vt:lpstr>¿Qué es una metáfora?</vt:lpstr>
      <vt:lpstr>Metáfora</vt:lpstr>
      <vt:lpstr>Metáfora</vt:lpstr>
      <vt:lpstr>¿Cuál es la diferencia entre metáfora y símil?</vt:lpstr>
      <vt:lpstr>¿Por qué usar metáforas o símiles?</vt:lpstr>
      <vt:lpstr>Busca una metáfora o símil para comunicar las ideas siguientes.  </vt:lpstr>
      <vt:lpstr>¿Qué tratan de comunicar estás metáforas?</vt:lpstr>
      <vt:lpstr>¿Qué metáforas y símiles usa?  ¿Cuál es  la tesis?</vt:lpstr>
      <vt:lpstr>LECTURA 3 La tecnología</vt:lpstr>
      <vt:lpstr>Lectura 3 La tecnología</vt:lpstr>
      <vt:lpstr>Lectura 3 La tecnología</vt:lpstr>
      <vt:lpstr>Vocabulario y lectura</vt:lpstr>
      <vt:lpstr>Después de leer 3</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Enfoque</dc:title>
  <dc:creator>Meloddye Carpio Rios</dc:creator>
  <cp:lastModifiedBy>Meloddye Carpio Rios</cp:lastModifiedBy>
  <cp:revision>20</cp:revision>
  <dcterms:created xsi:type="dcterms:W3CDTF">2017-01-30T05:21:02Z</dcterms:created>
  <dcterms:modified xsi:type="dcterms:W3CDTF">2018-02-06T03:58:13Z</dcterms:modified>
</cp:coreProperties>
</file>