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64" r:id="rId4"/>
    <p:sldId id="266" r:id="rId5"/>
    <p:sldId id="268" r:id="rId6"/>
    <p:sldId id="267" r:id="rId7"/>
    <p:sldId id="269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26"/>
  </p:normalViewPr>
  <p:slideViewPr>
    <p:cSldViewPr snapToGrid="0" snapToObjects="1">
      <p:cViewPr varScale="1">
        <p:scale>
          <a:sx n="85" d="100"/>
          <a:sy n="85" d="100"/>
        </p:scale>
        <p:origin x="1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9B95-7E92-024D-8247-E98D0706D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B1C8D-C26A-614A-AF97-E1A33811D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3A2CB-EE0B-2347-8FDC-9D338DBC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F61E-C1D8-E840-88E0-E4FD172D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32438-2874-1546-A6C5-8581A885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0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C6E63-A844-F747-8619-8FA57D06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5FC81-5CC9-2340-B322-2FE04FC62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01155-AE3F-044F-82F3-88212E55B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1E8BB-3C6B-004C-A9BE-D5307F193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FB9EC-EBC5-C547-A534-90D9187E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73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C15E9-7593-C940-9B71-B6F99B590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1A9EE-BD7A-614A-B109-681CD715E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47051-0079-5F47-9098-562F2E07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05433-14DE-784A-B18D-8CB04054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940CA-FF64-1E46-ACDE-CDCC1A1C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816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7ABF-B938-F64D-8424-83459D30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2790D-A2F6-D54A-9525-CD790C331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9B4A5-6353-5542-9030-587C5D6B7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B8B43-D829-6C4A-93CD-0E09BEE9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7E36A-B424-904C-962F-676453F9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403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6692-4A13-E94A-941A-0351B492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3F16B-9B47-6341-8669-889951A69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D7364-A826-D14F-BB90-13B1168F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63DA9-6EA2-D740-AE26-33B8568E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205C5-CA5C-2C4D-85F2-841D8692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643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D0A3-2CC7-864B-9AA0-82E69707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A72B6-E03E-8C45-B134-576AB31BE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4B053-7C95-D24A-8D00-8CEF2C9B5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CEE6F-8E5E-0D4C-A1B1-7648CCE1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4191C-017E-1949-80C6-EBBC3FE0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935A6-E836-844F-8FF1-90CE4558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656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7BD3-09FA-8F40-B1E9-3001B55C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B2D25-F0C3-1E42-A044-25A1B4918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7C8D4-EFA6-064F-9690-A1E95C4B1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D199D-CCA4-AB47-BD49-807604E17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5398-CF39-444F-AD53-F37FCD98C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8BC81-C4A4-5842-AB83-5AB084FE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C1E0B-8105-2947-B758-725970B6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1878B-C22B-064D-A677-CC2EA262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323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5745-A02F-EA42-A6AE-88B9EE8D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85E15-6D21-2A49-881D-F5AC998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11ACE-19DB-9D4A-A21D-8DFC3D99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FD909-48D3-C042-82EF-67B2E7CA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4394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7D5B2-2D9C-3D41-BD52-0770A22B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3555C-208B-5D42-B64D-113DA124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141B3-8DB4-6C46-A1E9-9B4F1B91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97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78D9-77AB-9A4D-8C1B-2115A729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2F60-2D1A-D445-90AB-CC12A5B8B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A6FB2-E3DD-B444-86D7-43C06BB34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CBDCB-3E2D-554E-A1B8-BC9875DCB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A1FC3-2E88-2E46-92DC-86741442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B7D65-46FA-7B4A-9AF5-52E7FDE1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73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73AB-FBE4-7B44-BA9C-CB06AD2AB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D70ED-88D9-0045-9707-8DC8BD769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7B336-D2A4-4248-A2A5-4C322AF90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7B25E-6684-194D-842E-42129A82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C4F5F-F261-1840-8437-A0AE64948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6784-334A-FD42-9FA7-CDDF4960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537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148BE-D541-7A49-A7CE-1FFD5A62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A5066-69E6-A34D-8DD0-103589E71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03213-A352-7042-A9E5-B5D3C9D7A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63011-BAEB-CF4F-AE10-79C7303AD8CB}" type="datetimeFigureOut">
              <a:rPr lang="es-ES_tradnl" smtClean="0"/>
              <a:t>21/6/18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D1786-26CA-7C45-92AD-C07554EB0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F7FC3-EA4D-6E46-9CC9-763E9BB8E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C771-BA40-4D42-9247-133F8293F0D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870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u8OrttyW9uG0qAoS0ARw0KETP_wZulpZ4aCdVQWS4d5FVJc6u_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573" y="0"/>
            <a:ext cx="5382491" cy="456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9935" y="3867582"/>
            <a:ext cx="11461173" cy="2408526"/>
          </a:xfrm>
        </p:spPr>
        <p:txBody>
          <a:bodyPr/>
          <a:lstStyle/>
          <a:p>
            <a:r>
              <a:rPr lang="es-C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BIENVENIDOS TO SPANISH 104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7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" y="4192895"/>
            <a:ext cx="1923185" cy="244213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4" y="0"/>
            <a:ext cx="1762555" cy="17391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023" y="3254349"/>
            <a:ext cx="2918977" cy="34715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814836" y="1739158"/>
            <a:ext cx="91888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2400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Importante:</a:t>
            </a:r>
          </a:p>
          <a:p>
            <a:pPr lvl="0" algn="ctr"/>
            <a:endParaRPr lang="en-US" sz="2400" dirty="0">
              <a:solidFill>
                <a:prstClr val="black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lvl="0"/>
            <a:r>
              <a:rPr lang="en-US" sz="2400" b="1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Who Can Take This Course? </a:t>
            </a:r>
          </a:p>
          <a:p>
            <a:pPr lvl="0" algn="ctr"/>
            <a:endParaRPr lang="es-CO" sz="2400" dirty="0">
              <a:solidFill>
                <a:prstClr val="black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algn="ctr"/>
            <a:endParaRPr lang="es-CO" sz="2400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6820" y="34738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Students who have successfully completed </a:t>
            </a:r>
            <a:r>
              <a:rPr lang="en-US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Spanish 103 </a:t>
            </a:r>
            <a:r>
              <a:rPr lang="en-US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at UIC.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Students who took the UIC </a:t>
            </a:r>
            <a:r>
              <a:rPr lang="en-US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placement exam</a:t>
            </a:r>
            <a:r>
              <a:rPr lang="en-US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 and were placed into this class.</a:t>
            </a:r>
          </a:p>
        </p:txBody>
      </p:sp>
    </p:spTree>
    <p:extLst>
      <p:ext uri="{BB962C8B-B14F-4D97-AF65-F5344CB8AC3E}">
        <p14:creationId xmlns:p14="http://schemas.microsoft.com/office/powerpoint/2010/main" val="221241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3173"/>
            <a:ext cx="1775677" cy="225482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4" y="0"/>
            <a:ext cx="1762555" cy="17391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782" y="4415861"/>
            <a:ext cx="2053390" cy="244213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39140" y="656622"/>
            <a:ext cx="7710055" cy="440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CuadroTexto 4"/>
          <p:cNvSpPr txBox="1"/>
          <p:nvPr/>
        </p:nvSpPr>
        <p:spPr>
          <a:xfrm>
            <a:off x="2637992" y="1963882"/>
            <a:ext cx="7037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Importante:</a:t>
            </a:r>
          </a:p>
          <a:p>
            <a:pPr algn="ctr"/>
            <a:endParaRPr lang="es-CO" sz="2400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r>
              <a:rPr lang="en-US" sz="2400" b="1" dirty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The following materials are required for this course</a:t>
            </a:r>
          </a:p>
        </p:txBody>
      </p:sp>
      <p:sp>
        <p:nvSpPr>
          <p:cNvPr id="2" name="Rectangle 1"/>
          <p:cNvSpPr/>
          <p:nvPr/>
        </p:nvSpPr>
        <p:spPr>
          <a:xfrm>
            <a:off x="3053195" y="351312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b="1" dirty="0" err="1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textbook</a:t>
            </a:r>
            <a:r>
              <a:rPr lang="es-CO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 and </a:t>
            </a:r>
            <a:r>
              <a:rPr lang="es-CO" b="1" dirty="0" err="1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codes</a:t>
            </a:r>
            <a:r>
              <a:rPr lang="es-CO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 </a:t>
            </a:r>
          </a:p>
          <a:p>
            <a:r>
              <a:rPr lang="en-US" dirty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(If you do not have your book for in-class participation or access to the online homework you will lose participation and homework points).</a:t>
            </a:r>
            <a:endParaRPr lang="es-CO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00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3173"/>
            <a:ext cx="1775677" cy="225482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4" y="0"/>
            <a:ext cx="1762555" cy="17391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782" y="4415861"/>
            <a:ext cx="2053390" cy="244213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990416" y="2150466"/>
            <a:ext cx="3590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/>
              <a:t>Course</a:t>
            </a:r>
            <a:r>
              <a:rPr lang="es-ES" sz="2000" b="1" dirty="0"/>
              <a:t> </a:t>
            </a:r>
            <a:r>
              <a:rPr lang="es-ES" sz="2000" b="1" dirty="0" err="1"/>
              <a:t>evaluation</a:t>
            </a:r>
            <a:endParaRPr lang="es-E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11108" t="48446" r="10349" b="26183"/>
          <a:stretch/>
        </p:blipFill>
        <p:spPr>
          <a:xfrm>
            <a:off x="1274181" y="2615611"/>
            <a:ext cx="10123963" cy="183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48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2" y="4192895"/>
            <a:ext cx="1923185" cy="244213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4" y="0"/>
            <a:ext cx="1762555" cy="17391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023" y="3254349"/>
            <a:ext cx="2918977" cy="34715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814835" y="1437821"/>
            <a:ext cx="9188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s-CO" sz="2400" dirty="0">
              <a:solidFill>
                <a:prstClr val="black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lvl="0" algn="ctr"/>
            <a:r>
              <a:rPr lang="es-CO" sz="2400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Importante: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Participation Policy</a:t>
            </a:r>
          </a:p>
          <a:p>
            <a:pPr algn="ctr"/>
            <a:endParaRPr lang="es-CO" sz="2400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404632" y="2807540"/>
          <a:ext cx="6868391" cy="31699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66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2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POINTS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All</a:t>
                      </a:r>
                      <a:r>
                        <a:rPr lang="en-US" sz="1600" dirty="0">
                          <a:effectLst/>
                        </a:rPr>
                        <a:t> of the following: arrives on time, attends entire class period, has textbook (and printed any extra material), is prepared for class, participates in activities, speaks Spanish in class, works well with others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POINT</a:t>
                      </a:r>
                      <a:endParaRPr lang="es-MX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Any </a:t>
                      </a:r>
                      <a:r>
                        <a:rPr lang="en-US" sz="1600" u="sng" dirty="0">
                          <a:effectLst/>
                        </a:rPr>
                        <a:t>one</a:t>
                      </a:r>
                      <a:r>
                        <a:rPr lang="en-US" sz="1600" dirty="0">
                          <a:effectLst/>
                        </a:rPr>
                        <a:t> of the following: arrives late, leaves early, does not have textbook (or did not print necessary extra material), does not participate in activities as instructed, speaks English in class, doesn’t work with others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 POINTS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More than one</a:t>
                      </a:r>
                      <a:r>
                        <a:rPr lang="en-US" sz="1600" dirty="0">
                          <a:effectLst/>
                        </a:rPr>
                        <a:t> of anything listed in the 1 point description and/or any </a:t>
                      </a:r>
                      <a:r>
                        <a:rPr lang="en-US" sz="1600" u="sng" dirty="0">
                          <a:effectLst/>
                        </a:rPr>
                        <a:t>one</a:t>
                      </a:r>
                      <a:r>
                        <a:rPr lang="en-US" sz="1600" dirty="0">
                          <a:effectLst/>
                        </a:rPr>
                        <a:t> of the following: is absent or disruptive (does homework for other classes, checks cell phone, sleeps, etc.)</a:t>
                      </a:r>
                      <a:endParaRPr lang="es-MX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4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6" y="4327977"/>
            <a:ext cx="1923185" cy="244213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4" y="0"/>
            <a:ext cx="1762555" cy="17391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533" y="3386401"/>
            <a:ext cx="2918977" cy="34715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79754" y="1684689"/>
            <a:ext cx="91888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2400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Importante:</a:t>
            </a:r>
          </a:p>
          <a:p>
            <a:pPr lvl="0" algn="ctr"/>
            <a:endParaRPr lang="es-CO" sz="2400" dirty="0">
              <a:solidFill>
                <a:prstClr val="black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You may miss class 1 time for any reason without losing participation points.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Use this allowed absences wisely as there are </a:t>
            </a:r>
            <a:r>
              <a:rPr lang="en-US" sz="2400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NO</a:t>
            </a:r>
            <a:r>
              <a:rPr lang="en-US" sz="2400" dirty="0">
                <a:solidFill>
                  <a:prstClr val="black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 excused absences.</a:t>
            </a:r>
          </a:p>
          <a:p>
            <a:endParaRPr lang="es-CO" sz="2400" dirty="0">
              <a:latin typeface="Adobe Garamond Pro Bold" panose="02020702060506020403" pitchFamily="18" charset="0"/>
            </a:endParaRPr>
          </a:p>
          <a:p>
            <a:r>
              <a:rPr lang="es-CO" sz="2400" dirty="0" err="1">
                <a:latin typeface="Adobe Garamond Pro Bold" panose="02020702060506020403" pitchFamily="18" charset="0"/>
              </a:rPr>
              <a:t>You</a:t>
            </a:r>
            <a:r>
              <a:rPr lang="es-CO" sz="2400" dirty="0">
                <a:latin typeface="Adobe Garamond Pro Bold" panose="02020702060506020403" pitchFamily="18" charset="0"/>
              </a:rPr>
              <a:t> </a:t>
            </a:r>
            <a:r>
              <a:rPr lang="es-CO" sz="2400" dirty="0" err="1">
                <a:latin typeface="Adobe Garamond Pro Bold" panose="02020702060506020403" pitchFamily="18" charset="0"/>
              </a:rPr>
              <a:t>should</a:t>
            </a:r>
            <a:r>
              <a:rPr lang="es-CO" sz="2400" dirty="0">
                <a:latin typeface="Adobe Garamond Pro Bold" panose="02020702060506020403" pitchFamily="18" charset="0"/>
              </a:rPr>
              <a:t> </a:t>
            </a:r>
            <a:r>
              <a:rPr lang="es-CO" sz="2400" dirty="0" err="1">
                <a:latin typeface="Adobe Garamond Pro Bold" panose="02020702060506020403" pitchFamily="18" charset="0"/>
              </a:rPr>
              <a:t>read</a:t>
            </a:r>
            <a:r>
              <a:rPr lang="es-CO" sz="2400" dirty="0">
                <a:latin typeface="Adobe Garamond Pro Bold" panose="02020702060506020403" pitchFamily="18" charset="0"/>
              </a:rPr>
              <a:t> Syllabus and </a:t>
            </a:r>
            <a:r>
              <a:rPr lang="es-CO" sz="2400" dirty="0" err="1">
                <a:latin typeface="Adobe Garamond Pro Bold" panose="02020702060506020403" pitchFamily="18" charset="0"/>
              </a:rPr>
              <a:t>ask</a:t>
            </a:r>
            <a:r>
              <a:rPr lang="es-CO" sz="2400" dirty="0">
                <a:latin typeface="Adobe Garamond Pro Bold" panose="02020702060506020403" pitchFamily="18" charset="0"/>
              </a:rPr>
              <a:t> </a:t>
            </a:r>
            <a:r>
              <a:rPr lang="es-CO" sz="2400" dirty="0" err="1">
                <a:latin typeface="Adobe Garamond Pro Bold" panose="02020702060506020403" pitchFamily="18" charset="0"/>
              </a:rPr>
              <a:t>if</a:t>
            </a:r>
            <a:r>
              <a:rPr lang="es-CO" sz="2400" dirty="0">
                <a:latin typeface="Adobe Garamond Pro Bold" panose="02020702060506020403" pitchFamily="18" charset="0"/>
              </a:rPr>
              <a:t> </a:t>
            </a:r>
            <a:r>
              <a:rPr lang="es-CO" sz="2400" dirty="0" err="1">
                <a:latin typeface="Adobe Garamond Pro Bold" panose="02020702060506020403" pitchFamily="18" charset="0"/>
              </a:rPr>
              <a:t>you</a:t>
            </a:r>
            <a:r>
              <a:rPr lang="es-CO" sz="2400" dirty="0">
                <a:latin typeface="Adobe Garamond Pro Bold" panose="02020702060506020403" pitchFamily="18" charset="0"/>
              </a:rPr>
              <a:t> </a:t>
            </a:r>
            <a:r>
              <a:rPr lang="es-CO" sz="2400" dirty="0" err="1">
                <a:latin typeface="Adobe Garamond Pro Bold" panose="02020702060506020403" pitchFamily="18" charset="0"/>
              </a:rPr>
              <a:t>have</a:t>
            </a:r>
            <a:r>
              <a:rPr lang="es-CO" sz="2400" dirty="0">
                <a:latin typeface="Adobe Garamond Pro Bold" panose="02020702060506020403" pitchFamily="18" charset="0"/>
              </a:rPr>
              <a:t> </a:t>
            </a:r>
            <a:r>
              <a:rPr lang="es-CO" sz="2400" dirty="0" err="1">
                <a:latin typeface="Adobe Garamond Pro Bold" panose="02020702060506020403" pitchFamily="18" charset="0"/>
              </a:rPr>
              <a:t>questions</a:t>
            </a:r>
            <a:endParaRPr lang="es-CO" sz="2400" dirty="0">
              <a:latin typeface="Adobe Garamond Pro Bold" panose="02020702060506020403" pitchFamily="18" charset="0"/>
            </a:endParaRPr>
          </a:p>
          <a:p>
            <a:pPr lvl="0"/>
            <a:endParaRPr lang="es-CO" sz="2400" dirty="0">
              <a:solidFill>
                <a:prstClr val="black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lvl="0" algn="ctr"/>
            <a:endParaRPr lang="en-US" sz="2400" dirty="0">
              <a:solidFill>
                <a:prstClr val="black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lvl="0" algn="ctr"/>
            <a:endParaRPr lang="es-CO" sz="2400" dirty="0">
              <a:solidFill>
                <a:prstClr val="black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  <a:p>
            <a:pPr algn="ctr"/>
            <a:endParaRPr lang="es-CO" sz="2400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98249" y="5756564"/>
            <a:ext cx="3406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>
                <a:latin typeface="Adobe Garamond Pro Bold" panose="02020702060506020403" pitchFamily="18" charset="0"/>
              </a:rPr>
              <a:t>No “</a:t>
            </a:r>
            <a:r>
              <a:rPr lang="es-CO" sz="3200" dirty="0" err="1">
                <a:latin typeface="Adobe Garamond Pro Bold" panose="02020702060506020403" pitchFamily="18" charset="0"/>
              </a:rPr>
              <a:t>make</a:t>
            </a:r>
            <a:r>
              <a:rPr lang="es-CO" sz="3200" dirty="0">
                <a:latin typeface="Adobe Garamond Pro Bold" panose="02020702060506020403" pitchFamily="18" charset="0"/>
              </a:rPr>
              <a:t>-ups”.</a:t>
            </a:r>
          </a:p>
        </p:txBody>
      </p:sp>
    </p:spTree>
    <p:extLst>
      <p:ext uri="{BB962C8B-B14F-4D97-AF65-F5344CB8AC3E}">
        <p14:creationId xmlns:p14="http://schemas.microsoft.com/office/powerpoint/2010/main" val="293814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3064" y="1134327"/>
            <a:ext cx="113988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6000" b="1" dirty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¿Cómo está tu “español”?</a:t>
            </a:r>
          </a:p>
          <a:p>
            <a:pPr lvl="0" algn="ctr"/>
            <a:r>
              <a:rPr lang="es-CO" sz="6000" b="1" dirty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Vamos a ver</a:t>
            </a:r>
            <a:endParaRPr lang="es-ES" sz="6000" b="1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pic>
        <p:nvPicPr>
          <p:cNvPr id="6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473" y="3464712"/>
            <a:ext cx="1923185" cy="2442139"/>
          </a:xfrm>
          <a:prstGeom prst="rect">
            <a:avLst/>
          </a:prstGeom>
        </p:spPr>
      </p:pic>
      <p:pic>
        <p:nvPicPr>
          <p:cNvPr id="7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26" y="3073319"/>
            <a:ext cx="2918977" cy="34715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742075A-3C47-4587-B415-60C45D657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3135086" cy="1134327"/>
          </a:xfrm>
        </p:spPr>
        <p:txBody>
          <a:bodyPr>
            <a:noAutofit/>
          </a:bodyPr>
          <a:lstStyle/>
          <a:p>
            <a:r>
              <a:rPr lang="es-ES" sz="3600" dirty="0"/>
              <a:t>PRIMERA PARTE</a:t>
            </a:r>
            <a:br>
              <a:rPr lang="es-ES" sz="3600" dirty="0"/>
            </a:br>
            <a:r>
              <a:rPr lang="es-ES" sz="3600" dirty="0" err="1"/>
              <a:t>Warming</a:t>
            </a:r>
            <a:r>
              <a:rPr lang="es-ES" sz="3600" dirty="0"/>
              <a:t> up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089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s://encrypted-tbn1.gstatic.com/images?q=tbn:ANd9GcQkBJehtGJtDWRI_QofpUakrd4ExgkZEtyN_WIzhs572abRFlk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84" y="4270664"/>
            <a:ext cx="2450688" cy="245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TGUdl-eAyeqKoVbJB_oO_VYGmEuLQFpPbMkp_VX4uZpXJGbI4F5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628" y="3583853"/>
            <a:ext cx="1628775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716972" y="675409"/>
            <a:ext cx="99856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Escriban el </a:t>
            </a:r>
            <a:r>
              <a:rPr lang="es-CO" sz="2400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nombre 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(</a:t>
            </a:r>
            <a:r>
              <a:rPr lang="es-CO" sz="2400" i="1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name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)</a:t>
            </a:r>
            <a:r>
              <a:rPr lang="es-CO" sz="2400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, </a:t>
            </a:r>
            <a:r>
              <a:rPr lang="es-CO" sz="2400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carrera 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(</a:t>
            </a:r>
            <a:r>
              <a:rPr lang="es-CO" sz="2400" i="1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major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)</a:t>
            </a:r>
            <a:r>
              <a:rPr lang="es-CO" sz="2400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, una </a:t>
            </a:r>
            <a:r>
              <a:rPr lang="es-CO" sz="2400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película</a:t>
            </a:r>
            <a:r>
              <a:rPr lang="es-CO" sz="2400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o </a:t>
            </a:r>
            <a:r>
              <a:rPr lang="es-CO" sz="2400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programa de televisión 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(</a:t>
            </a:r>
            <a:r>
              <a:rPr lang="es-CO" sz="2400" i="1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movie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o tv show) </a:t>
            </a:r>
            <a:r>
              <a:rPr lang="es-CO" sz="2400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o </a:t>
            </a:r>
            <a:r>
              <a:rPr lang="es-CO" sz="2400" b="1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libro favorito 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(</a:t>
            </a:r>
            <a:r>
              <a:rPr lang="es-CO" sz="2400" i="1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favorite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i="1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book</a:t>
            </a:r>
            <a:r>
              <a:rPr lang="es-CO" sz="2400" i="1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)</a:t>
            </a:r>
            <a:r>
              <a:rPr lang="es-CO" sz="2400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que les guste y por qué les gustó:</a:t>
            </a:r>
          </a:p>
          <a:p>
            <a:endParaRPr lang="es-CO" sz="2400" dirty="0">
              <a:latin typeface="Adobe Myungjo Std M" panose="02020600000000000000" pitchFamily="18" charset="-128"/>
              <a:ea typeface="Adobe Myungjo Std M" panose="02020600000000000000" pitchFamily="18" charset="-128"/>
              <a:cs typeface="Times New Roman" panose="02020603050405020304" pitchFamily="18" charset="0"/>
            </a:endParaRPr>
          </a:p>
          <a:p>
            <a:pPr lvl="5"/>
            <a:r>
              <a:rPr lang="es-CO" sz="2400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Mi nombre es </a:t>
            </a:r>
            <a:r>
              <a:rPr lang="es-CO" sz="2400" b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Óscar Campo</a:t>
            </a:r>
            <a:r>
              <a:rPr lang="es-CO" sz="2400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________________</a:t>
            </a:r>
          </a:p>
          <a:p>
            <a:pPr lvl="5"/>
            <a:r>
              <a:rPr lang="es-CO" sz="2400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Me gusta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The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Handsmaid’s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Tale, </a:t>
            </a:r>
            <a:r>
              <a:rPr lang="es-CO" sz="2400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el fútbol (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soccer</a:t>
            </a:r>
            <a:r>
              <a:rPr lang="es-CO" sz="2400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)  y el libro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The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Brief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Wondrous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Life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of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Oscar </a:t>
            </a:r>
            <a:r>
              <a:rPr lang="es-CO" sz="2400" i="1" u="sng" dirty="0" err="1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Wao</a:t>
            </a:r>
            <a:r>
              <a:rPr lang="es-CO" sz="2400" i="1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es-CO" sz="2400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de Ben Lerner, </a:t>
            </a:r>
            <a:r>
              <a:rPr lang="es-CO" sz="2400" u="sng" dirty="0">
                <a:solidFill>
                  <a:srgbClr val="FF000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porque</a:t>
            </a:r>
            <a:r>
              <a:rPr lang="es-CO" sz="2400" u="sng" dirty="0">
                <a:latin typeface="Adobe Myungjo Std M" panose="02020600000000000000" pitchFamily="18" charset="-128"/>
                <a:ea typeface="Adobe Myungjo Std M" panose="02020600000000000000" pitchFamily="18" charset="-128"/>
                <a:cs typeface="Times New Roman" panose="02020603050405020304" pitchFamily="18" charset="0"/>
              </a:rPr>
              <a:t> son entretenidos y hablan de temas que me interesan.</a:t>
            </a:r>
            <a:endParaRPr lang="es-ES" sz="2400" u="sng" dirty="0">
              <a:latin typeface="Adobe Myungjo Std M" panose="02020600000000000000" pitchFamily="18" charset="-128"/>
              <a:ea typeface="Adobe Myungjo Std M" panose="020206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082" name="Picture 10" descr="https://encrypted-tbn1.gstatic.com/images?q=tbn:ANd9GcTt777PqdAZ8LvD-nz-F95-YlbHrJ9dM9-LvRx34VVavFBX4zb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231" y="4716545"/>
            <a:ext cx="25622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encrypted-tbn3.gstatic.com/images?q=tbn:ANd9GcSxHLoS2Avp9fOaBh2V7lP4Cg6oIk-YYD-awbzM5zTVMUZBUXL-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73" y="4774646"/>
            <a:ext cx="2981325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8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342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Adobe Garamond Pro Bold</vt:lpstr>
      <vt:lpstr>Adobe Myungjo Std M</vt:lpstr>
      <vt:lpstr>Arial</vt:lpstr>
      <vt:lpstr>Calibri</vt:lpstr>
      <vt:lpstr>Calibri Light</vt:lpstr>
      <vt:lpstr>Times New Roman</vt:lpstr>
      <vt:lpstr>Office Theme</vt:lpstr>
      <vt:lpstr>BIENVENIDOS TO SPANISH 104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PRIMERA PARTE Warming up 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TO SPANISH 104</dc:title>
  <dc:creator>Meloddye Carpio Rios</dc:creator>
  <cp:lastModifiedBy>Meloddye Carpio Rios</cp:lastModifiedBy>
  <cp:revision>1</cp:revision>
  <dcterms:created xsi:type="dcterms:W3CDTF">2018-06-21T17:42:05Z</dcterms:created>
  <dcterms:modified xsi:type="dcterms:W3CDTF">2018-06-21T17:43:40Z</dcterms:modified>
</cp:coreProperties>
</file>